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6" r:id="rId5"/>
    <p:sldMasterId id="2147483659" r:id="rId6"/>
    <p:sldMasterId id="2147483666" r:id="rId7"/>
    <p:sldMasterId id="2147483672" r:id="rId8"/>
    <p:sldMasterId id="2147483670" r:id="rId9"/>
  </p:sldMasterIdLst>
  <p:notesMasterIdLst>
    <p:notesMasterId r:id="rId29"/>
  </p:notesMasterIdLst>
  <p:handoutMasterIdLst>
    <p:handoutMasterId r:id="rId30"/>
  </p:handoutMasterIdLst>
  <p:sldIdLst>
    <p:sldId id="429" r:id="rId10"/>
    <p:sldId id="490" r:id="rId11"/>
    <p:sldId id="500" r:id="rId12"/>
    <p:sldId id="491" r:id="rId13"/>
    <p:sldId id="492" r:id="rId14"/>
    <p:sldId id="494" r:id="rId15"/>
    <p:sldId id="498" r:id="rId16"/>
    <p:sldId id="497" r:id="rId17"/>
    <p:sldId id="493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499" r:id="rId26"/>
    <p:sldId id="495" r:id="rId27"/>
    <p:sldId id="295" r:id="rId28"/>
  </p:sldIdLst>
  <p:sldSz cx="9144000" cy="6858000" type="screen4x3"/>
  <p:notesSz cx="7102475" cy="10233025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7">
          <p15:clr>
            <a:srgbClr val="A4A3A4"/>
          </p15:clr>
        </p15:guide>
        <p15:guide id="2" orient="horz" pos="311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556">
          <p15:clr>
            <a:srgbClr val="A4A3A4"/>
          </p15:clr>
        </p15:guide>
        <p15:guide id="5" orient="horz" pos="2428">
          <p15:clr>
            <a:srgbClr val="A4A3A4"/>
          </p15:clr>
        </p15:guide>
        <p15:guide id="6" orient="horz" pos="888">
          <p15:clr>
            <a:srgbClr val="A4A3A4"/>
          </p15:clr>
        </p15:guide>
        <p15:guide id="7" pos="423">
          <p15:clr>
            <a:srgbClr val="A4A3A4"/>
          </p15:clr>
        </p15:guide>
        <p15:guide id="8" pos="5511">
          <p15:clr>
            <a:srgbClr val="A4A3A4"/>
          </p15:clr>
        </p15:guide>
        <p15:guide id="9" pos="318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1BCE9"/>
    <a:srgbClr val="FFFF99"/>
    <a:srgbClr val="00FF99"/>
    <a:srgbClr val="B7D342"/>
    <a:srgbClr val="45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63978" autoAdjust="0"/>
  </p:normalViewPr>
  <p:slideViewPr>
    <p:cSldViewPr snapToGrid="0" showGuides="1">
      <p:cViewPr varScale="1">
        <p:scale>
          <a:sx n="81" d="100"/>
          <a:sy n="81" d="100"/>
        </p:scale>
        <p:origin x="60" y="84"/>
      </p:cViewPr>
      <p:guideLst>
        <p:guide orient="horz" pos="2337"/>
        <p:guide orient="horz" pos="311"/>
        <p:guide orient="horz" pos="3974"/>
        <p:guide orient="horz" pos="556"/>
        <p:guide orient="horz" pos="2428"/>
        <p:guide orient="horz" pos="888"/>
        <p:guide pos="423"/>
        <p:guide pos="5511"/>
        <p:guide pos="3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-3606" y="-90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603882E1-B1AE-41C2-95A7-4A7F67020546}" type="datetimeFigureOut">
              <a:rPr lang="en-GB" smtClean="0"/>
              <a:pPr/>
              <a:t>17/06/2017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FF2FE47-5488-4971-B1EB-32E90800F7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68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929FE9F0-B956-4B69-A6AD-D8271D3524E4}" type="datetimeFigureOut">
              <a:rPr lang="en-GB" smtClean="0"/>
              <a:pPr/>
              <a:t>17/06/2017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F1D3923B-3720-42E1-A0AD-ACAA96E832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6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>
                <a:latin typeface="Arial" pitchFamily="34" charset="0"/>
              </a:rPr>
              <a:t>The challenges; why we need to look inwardly</a:t>
            </a:r>
            <a:r>
              <a:rPr lang="en-US" sz="1100" baseline="0" dirty="0">
                <a:latin typeface="Arial" pitchFamily="34" charset="0"/>
              </a:rPr>
              <a:t> at document processes</a:t>
            </a:r>
            <a:r>
              <a:rPr lang="en-US" sz="1100" dirty="0">
                <a:latin typeface="Arial" pitchFamily="34" charset="0"/>
              </a:rPr>
              <a:t>;</a:t>
            </a:r>
            <a:r>
              <a:rPr lang="en-US" sz="1100" baseline="0" dirty="0">
                <a:latin typeface="Arial" pitchFamily="34" charset="0"/>
              </a:rPr>
              <a:t> especially as we are looking to fund new </a:t>
            </a:r>
            <a:r>
              <a:rPr lang="en-US" sz="1100" baseline="0" dirty="0" err="1">
                <a:latin typeface="Arial" pitchFamily="34" charset="0"/>
              </a:rPr>
              <a:t>iniativies</a:t>
            </a:r>
            <a:endParaRPr lang="en-US" sz="1100" baseline="0" dirty="0">
              <a:latin typeface="Arial" pitchFamily="34" charset="0"/>
            </a:endParaRPr>
          </a:p>
          <a:p>
            <a:r>
              <a:rPr lang="en-US" sz="1100" dirty="0">
                <a:latin typeface="Arial" pitchFamily="34" charset="0"/>
              </a:rPr>
              <a:t>It’s still largely a paper</a:t>
            </a:r>
            <a:r>
              <a:rPr lang="en-US" sz="1100" baseline="0" dirty="0">
                <a:latin typeface="Arial" pitchFamily="34" charset="0"/>
              </a:rPr>
              <a:t> problem; we have a lot of it a lot of processes depend on it.  But is it getting the attention it deserves?</a:t>
            </a:r>
          </a:p>
          <a:p>
            <a:r>
              <a:rPr lang="en-US" sz="1100" baseline="0" dirty="0">
                <a:latin typeface="Arial" pitchFamily="34" charset="0"/>
              </a:rPr>
              <a:t>Some areas of opportunity and application in education and our experience there; </a:t>
            </a:r>
          </a:p>
          <a:p>
            <a:r>
              <a:rPr lang="en-US" sz="1100" baseline="0" dirty="0">
                <a:latin typeface="Arial" pitchFamily="34" charset="0"/>
              </a:rPr>
              <a:t>Examples of how automation reduced one </a:t>
            </a:r>
            <a:r>
              <a:rPr lang="en-US" sz="1100" baseline="0" dirty="0" err="1">
                <a:latin typeface="Arial" pitchFamily="34" charset="0"/>
              </a:rPr>
              <a:t>instituion’s</a:t>
            </a:r>
            <a:r>
              <a:rPr lang="en-US" sz="1100" baseline="0" dirty="0">
                <a:latin typeface="Arial" pitchFamily="34" charset="0"/>
              </a:rPr>
              <a:t> process times from six weeks to six days…</a:t>
            </a:r>
          </a:p>
          <a:p>
            <a:r>
              <a:rPr lang="en-US" sz="1100" baseline="0" dirty="0">
                <a:latin typeface="Arial" pitchFamily="34" charset="0"/>
              </a:rPr>
              <a:t>Wrap up.</a:t>
            </a:r>
          </a:p>
          <a:p>
            <a:endParaRPr lang="en-US" sz="1100" baseline="0" dirty="0">
              <a:latin typeface="Arial" pitchFamily="34" charset="0"/>
            </a:endParaRPr>
          </a:p>
          <a:p>
            <a:endParaRPr lang="en-US" sz="1100" baseline="0" dirty="0">
              <a:latin typeface="Arial" pitchFamily="34" charset="0"/>
            </a:endParaRPr>
          </a:p>
          <a:p>
            <a:endParaRPr lang="en-US" sz="1100" dirty="0">
              <a:latin typeface="Arial" pitchFamily="34" charset="0"/>
            </a:endParaRPr>
          </a:p>
          <a:p>
            <a:endParaRPr lang="en-US" sz="11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D8932-40ED-4EC4-A56C-89B9A0D1B4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61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4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6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8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08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8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93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76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7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1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5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1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0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7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2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2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4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0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977760" y="2553721"/>
            <a:ext cx="3752852" cy="374444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5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Date,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Division, Company Arial~16pt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/>
              <a:t>Image caption text. Arial~16pt Bold.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5B881-0B66-4FA6-9D96-5327ED8B9EC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Questions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Thank you.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4" name="Plaque 10"/>
          <p:cNvSpPr/>
          <p:nvPr userDrawn="1"/>
        </p:nvSpPr>
        <p:spPr>
          <a:xfrm>
            <a:off x="1161732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10"/>
          <p:cNvSpPr/>
          <p:nvPr userDrawn="1"/>
        </p:nvSpPr>
        <p:spPr>
          <a:xfrm>
            <a:off x="2387027" y="4311650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10"/>
          <p:cNvSpPr/>
          <p:nvPr userDrawn="1"/>
        </p:nvSpPr>
        <p:spPr>
          <a:xfrm>
            <a:off x="4102541" y="4311650"/>
            <a:ext cx="1169987" cy="117070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que 10"/>
          <p:cNvSpPr/>
          <p:nvPr userDrawn="1"/>
        </p:nvSpPr>
        <p:spPr>
          <a:xfrm>
            <a:off x="5814966" y="4311650"/>
            <a:ext cx="1194434" cy="119516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10"/>
          <p:cNvSpPr/>
          <p:nvPr userDrawn="1"/>
        </p:nvSpPr>
        <p:spPr>
          <a:xfrm>
            <a:off x="7551839" y="4311650"/>
            <a:ext cx="1196874" cy="119761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10"/>
          <p:cNvSpPr/>
          <p:nvPr userDrawn="1"/>
        </p:nvSpPr>
        <p:spPr>
          <a:xfrm>
            <a:off x="3786822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que 10"/>
          <p:cNvSpPr/>
          <p:nvPr userDrawn="1"/>
        </p:nvSpPr>
        <p:spPr>
          <a:xfrm>
            <a:off x="6411912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aque 10"/>
          <p:cNvSpPr/>
          <p:nvPr userDrawn="1"/>
        </p:nvSpPr>
        <p:spPr>
          <a:xfrm>
            <a:off x="671513" y="4311650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5B881-0B66-4FA6-9D96-5327ED8B9EC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© 2012 Ricoh Americas Corporation. All Rights Reserved.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 bwMode="auto">
          <a:xfrm>
            <a:off x="1118506" y="3350697"/>
            <a:ext cx="160836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Ricoh Red: </a:t>
            </a:r>
            <a:b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207/20/43</a:t>
            </a: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3767817" y="3350697"/>
            <a:ext cx="160836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Gray: </a:t>
            </a:r>
            <a:b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113/113/113</a:t>
            </a:r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6270172" y="3350697"/>
            <a:ext cx="1743074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White: </a:t>
            </a:r>
            <a:b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255/255/255</a:t>
            </a:r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553809" y="5636697"/>
            <a:ext cx="1307648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</a:t>
            </a:r>
            <a:r>
              <a:rPr kumimoji="1" lang="en-GB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 </a:t>
            </a: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240/145/146</a:t>
            </a: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2369684" y="5636697"/>
            <a:ext cx="118994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249/193/75</a:t>
            </a:r>
          </a:p>
        </p:txBody>
      </p:sp>
      <p:sp>
        <p:nvSpPr>
          <p:cNvPr id="21" name="TextBox 20"/>
          <p:cNvSpPr txBox="1"/>
          <p:nvPr userDrawn="1"/>
        </p:nvSpPr>
        <p:spPr bwMode="auto">
          <a:xfrm>
            <a:off x="4100512" y="5636697"/>
            <a:ext cx="118994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183/211/66</a:t>
            </a:r>
          </a:p>
        </p:txBody>
      </p:sp>
      <p:sp>
        <p:nvSpPr>
          <p:cNvPr id="22" name="TextBox 21"/>
          <p:cNvSpPr txBox="1"/>
          <p:nvPr userDrawn="1"/>
        </p:nvSpPr>
        <p:spPr bwMode="auto">
          <a:xfrm>
            <a:off x="5823177" y="5636697"/>
            <a:ext cx="118994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69/189/207</a:t>
            </a:r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7444596" y="5636697"/>
            <a:ext cx="130411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113/188/233</a:t>
            </a:r>
          </a:p>
        </p:txBody>
      </p:sp>
      <p:sp>
        <p:nvSpPr>
          <p:cNvPr id="24" name="TextBox 23"/>
          <p:cNvSpPr txBox="1"/>
          <p:nvPr userDrawn="1"/>
        </p:nvSpPr>
        <p:spPr bwMode="auto">
          <a:xfrm>
            <a:off x="565381" y="1293297"/>
            <a:ext cx="2879951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Primary</a:t>
            </a:r>
            <a:r>
              <a:rPr kumimoji="1" lang="en-GB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 Colours</a:t>
            </a:r>
            <a:endParaRPr kumimoji="1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553809" y="3875644"/>
            <a:ext cx="2879951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Secondary</a:t>
            </a:r>
            <a:r>
              <a:rPr kumimoji="1" lang="en-GB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 Colours</a:t>
            </a:r>
            <a:endParaRPr kumimoji="1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4981" y="275894"/>
            <a:ext cx="6314090" cy="804041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0"/>
            <a:r>
              <a:rPr lang="en-US" dirty="0"/>
              <a:t>Bullet 1. Arial~28pt.</a:t>
            </a:r>
          </a:p>
          <a:p>
            <a:pPr lvl="1"/>
            <a:r>
              <a:rPr lang="en-US" dirty="0"/>
              <a:t>Bullet 2. Arial~20pt.</a:t>
            </a:r>
          </a:p>
          <a:p>
            <a:pPr lvl="1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Option caption text body copy. Arial~16pt.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Image caption text body copy. Arial~16pt.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496888" y="476672"/>
            <a:ext cx="3384376" cy="338645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ricoh_log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5685" y="399422"/>
            <a:ext cx="1866529" cy="720000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7" name="Picture 6" descr="ricoh_log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5685" y="399422"/>
            <a:ext cx="186652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icoh_logo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5541" y="413143"/>
            <a:ext cx="1422921" cy="5488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11" name="Picture 10" descr="ricoh_logo_rg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5685" y="399422"/>
            <a:ext cx="186652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7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icoh_log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5541" y="413143"/>
            <a:ext cx="1422921" cy="548882"/>
          </a:xfrm>
          <a:prstGeom prst="rect">
            <a:avLst/>
          </a:prstGeom>
        </p:spPr>
      </p:pic>
      <p:pic>
        <p:nvPicPr>
          <p:cNvPr id="6" name="Picture Placeholder 12" descr="MUNLOGO.png"/>
          <p:cNvPicPr>
            <a:picLocks noChangeAspect="1"/>
          </p:cNvPicPr>
          <p:nvPr userDrawn="1"/>
        </p:nvPicPr>
        <p:blipFill>
          <a:blip r:embed="rId5" cstate="print"/>
          <a:srcRect t="127" b="127"/>
          <a:stretch>
            <a:fillRect/>
          </a:stretch>
        </p:blipFill>
        <p:spPr>
          <a:xfrm>
            <a:off x="7644807" y="5682367"/>
            <a:ext cx="968844" cy="966675"/>
          </a:xfrm>
          <a:prstGeom prst="roundRect">
            <a:avLst>
              <a:gd name="adj" fmla="val 3978"/>
            </a:avLst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4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11" name="Picture 10" descr="ricoh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860" y="2559757"/>
            <a:ext cx="3547390" cy="1368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 Six Weeks to Six Days.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03303" y="4013363"/>
            <a:ext cx="5127703" cy="1116196"/>
          </a:xfrm>
        </p:spPr>
        <p:txBody>
          <a:bodyPr/>
          <a:lstStyle/>
          <a:p>
            <a:r>
              <a:rPr lang="en-US" dirty="0"/>
              <a:t>Success in expense reduction  and improved efficiency in higher education</a:t>
            </a:r>
          </a:p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4179" y="5346084"/>
            <a:ext cx="3419475" cy="320040"/>
          </a:xfrm>
        </p:spPr>
        <p:txBody>
          <a:bodyPr/>
          <a:lstStyle/>
          <a:p>
            <a:r>
              <a:rPr lang="en-US" dirty="0"/>
              <a:t>June 21</a:t>
            </a:r>
            <a:r>
              <a:rPr lang="en-US" baseline="30000" dirty="0"/>
              <a:t>st</a:t>
            </a:r>
            <a:r>
              <a:rPr lang="en-US" dirty="0"/>
              <a:t>, 2016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99730" y="4933507"/>
            <a:ext cx="184731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5121" y="5810269"/>
            <a:ext cx="3419475" cy="32004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dirty="0">
                <a:latin typeface="Arial" charset="0"/>
              </a:rPr>
              <a:t>Franz Gangl</a:t>
            </a:r>
          </a:p>
          <a:p>
            <a:pPr marL="0" indent="0">
              <a:spcBef>
                <a:spcPct val="0"/>
              </a:spcBef>
            </a:pPr>
            <a:r>
              <a:rPr lang="en-US" dirty="0">
                <a:latin typeface="Arial" charset="0"/>
              </a:rPr>
              <a:t>Director, Professional Services Ricoh Canada</a:t>
            </a:r>
          </a:p>
          <a:p>
            <a:endParaRPr lang="en-US" dirty="0"/>
          </a:p>
        </p:txBody>
      </p:sp>
      <p:sp>
        <p:nvSpPr>
          <p:cNvPr id="47106" name="AutoShape 2" descr="data:image/png;base64,iVBORw0KGgoAAAANSUhEUgAAAUkAAACZCAMAAACVHTgBAAAAq1BMVEX///8AL2UALWQAK2MAIF4AJ2EAEFiXorYAKWIAAFQAFFkAI18AH12SnbEAAFUADVcAClYAGFpTZonT2eEAGVvK0NkAHFwAFVmKmrK5wc7g5OqossKut8br7vIACFagq73DytX19/nn6u8nR3Xa3+Z7jKVtfZoYO21+jqdLYYYAAEtbbo8+Vn4AAE1xgJwAAEYSOGszTnkAAEBDXINXbI4oTXtkc5GJk6keQ3M98m9QAAAUDUlEQVR4nO1dCZeiOrcNKCAg5YAgYTAEAbG1aP30iv//l70TUAS0pq7uW69uZ6/VBUQgyc7JmRJthDg4ODg4ODg4ODg4ODg4ODg4ODg4ODg4ODg4ODg4ODg4ODg4ODh+B5IMI2QpQeZ+dUu+O1LkmVaGU5R/dUu+N4rTEaPEQVGGPC6Un4GDggznCXULtHHjr27NNwZ1UEwzvMFRRgqcIcrJ/AVQ+OfnWDFCZKXh2aTokBDfwV/drm+HIE0VbPlpmhIcrN1QcU2FYuRFX92wb4cwRCQnyDSjQ+IPV9O1lTtEwUfF+uqWfTcYgYNwEqKzrHnkrGKUxtbJiBEtvrpl3wzUWKNcIVK4HtpAHwHHso9RFqJNwjXlRxAngZL5sbU4OD7xQRDj4NhfhwU1MmpxKj8AC4SQKM5AVVDmh7kTxgnRV4KLfYROX9247wVCsEJpQQjK4Oq093KXIpJimij+V7ftW8FN85OR5YmjYI9QLziDzoxcIbXW3Df/EBSFBnGIcuQqCcp9us6mnu8cJwUq0pzH3x+AmVB8PCnrwItOp5A4KcqcAinqMAM/yAm/unnfCUp2ylB/QcwsVQwvxlaypHnuY5KgiDP5IeQQdhsnJzVMghyHWKfsvDfBlcQb56ub9s2Akyj3Xcc/WjjwzdSNDScATpWCfnXLvh1c36BBeEReXFhgrxNEj1DKE+e/gtQgbCYnwdpFpgUBZJ4Vylc36luCotJ3dMETd73gq1vzX4BBUehw9fgbADM7VHiC9zfAMVHkka9uxX8AxAK7k2Hvq9vx3RE6Jo5NjBRD4WL5yyDEP27IeUsOuYHTjBywwdXlr0AJ0GkuqSaiu74tUGSq9kz46kZ9SwCTdGdPeozD4eIEMqranMlfAoHprXiGBwf4o8DB4blJjn8fcaLcgdwXKR9Y9n4YHwW0/ODF2On+g6BZFDTDV9q6jtuf3L2Ixnd2849EcNaDhRrngcl+X5oyPM6GT4cQIvdNT9+GyN3KWlh+okxVPUMo3+uivSHI29rCbs3osLaSfnZRauvSeT09q2so85cD+7yRZsmly8k+n8o7CyE87Yv6FnR48dPWdUnSJX3xTFG2k6R9xqq3d1m7Rf55e1D7Wfmi8CDrq+1efPr5J3wSy2xfRS6iCvyjXksM3skkQtvZRXp9uzwUQzWsCvrV8TBLymM2Ey+P9MsnUq08+Cn7S0cydFZRz9U7p/An6JdK259I7HBmXMga22pzYn/2kyoB+NQRt/WaFTjPYqXxJZl11/z5J4SyySTFTkE8Nr0d10gKs7ll4L1MpqPLU3FFVCjrFyqXVU25fEnVifNq/dfqlYdkVJYH1c09xiRaLtiV+aO80Ss/seQVa2lJjF4yWY443ansplMnnNgMqqOhVV7IWS63Of2RAK7JpKmEKNpOT4SkOw/R3GxI5XuZzK8i6O6q958yTS3JXVZ6pBhfeuvJy/K4x83yi7TsRqzuQ/kyS9022jha1uc7+db4wF6YKGzcWFb+fE2wribl2XL05zaMNZnEJFamoZ9iosQbh7jKp5isZma4Qbn2xMhaVhOsWFwlYjVmt1rVfRcm6b662slAaahWV6t5v1bd5nhf17UbNZS8+STF/c6srRuDyKysZlk+cfoji/hNJrOMmIrirZJpkruetXYan72XyVM5IQFx1eMQzEOiLYDKfcWkUTOJS1LOl0qcofDPP+KPy96ZnQTWR79IFE2fFk/rist4cWNyNWr6u/6s5u2KrXxVUKams8M/0m5/1p7/iJvcZDLKTopvkhSF+9BNnPRX9OTmyqS5Lg+YUZPJC79mUq21FFOD4fpyUcnq5Sm00wJT1WsTGyg7bVGl9BdNmWxRIiy6mf7jxLh2bVEqylImo+UfZzIIpoVDDxkyzxg7G7M5Cd7L5HQUVie4NMLIL4Usk8d43ZVJmL1LtLv2KhuX5ZfRY7ObLFaNFxfzAzs0ZVIYtabpedxlUplcVAeK1dK2r8asOvfP+JNNLygICwMriqEYvp+EYfO+d8ukdjEoWUWYVxFayPrwqidv9nVvH9PreT6qyoPSJghMT6bqhp2TykropTNgjm8WZyC3mbyTSTrTLvvDjOdSvoXxn4t/2/5kwrasBQqlTkzaG4Ley6R/8QEDtRp4ZVOVF7JcvS/VbkyGslp3/jSvtOK65E2X2QebZ+ZnX2yXWvrclnauH59NwmbVZ/VuHQ+rpaOE4h+VrOvyv8WkhX1DIR4hDomS1n3v3oqRqzsShsVFXZrb56w6c36yTsT+cDGN6x6vjtezWJKXBHuF+AQX1FfVjAlR8hMmJX3WjBAv2a1ReBjJVVhGTUUdT8PbRDVl9X5JNBR+pKFVCCWf1FMXp/BPLZu2mYyckCWB4J/vt/dNvn9TS6zkae5dekhwiK/+I+uC52Psk9qp869nbsE+YGDtwQpclCIYJ1sL7ipyo2xn6GGMq0WmgPjsvObFgzd4VwPTQJilRVidmoRVHr67Jx9Dm0kTXyYj8kk7XODbg95CJ4MRmDC1GayOQuFMvgUzN1q45dHa5enbr/rLYap9huFIHdmqqvVvgMv5RFXt8mI+/eqG/r+HqQmC0LNHiuWIfpg+9XtwLYgimFJsTacWXsqSKAqD49uv+ssBTIrCPgwiExFqUZfsGZHCMjeR6cZmDId8KYicyTcBTA6IgiwaIPDJo9gkSl+QTj6hJg1MK4AD8VOJM/kmgEmJOMg0KVIgUnNNpWTSAwF1qWnR2KLESyWJM/kWYrlkEsSPKgE4l9aVSeRapmmZ4A0pjEn+TbG3EMkiYzIKLJjdMMdvMhnEMTDpBpQxqfN90m8hmJUyabEFKAja4huTMN9NEzE9CUz2O6u01Hi8FtsN12hsmq8mDV5PcMHT78tv0857lMeVGt2gG4Ql/l05th7IpGFaBjGOClFiv7I4nuF6CslToniuA0zanUUkos72h/V62sT6sG+no6Ni+TTStJF8IK3Weqv1cbM5HlbgxarwouIhW4GyXYw1TV7s2/1f77ZrqKoV5ZL/PavSarnfL6ucW/wsL++bt7XVZjKBEqhAZhUUv2XVdt+TvGSaewSbvkc2x5wMBSl18qPjEcsinnPMjVyaW92nxOFckzVtIg0AExmgTXTRvjU1OKkLVd/1R7Y4sOWmTOOpNJPguZ693w9G/YGuTu8TNMnTQrV30mjW6/Wf8sZIKEtVZ1U2xwwE4DgRe5J8qjJYiS70JxpgXjbPLps3H4p6I8FVjBbqbDcYzQaDvnr6DYKZ6FIZIhosBcSQSoK4r2JFQqoIct/T2l2NZVvIie97ntETBUE3WBbHUzZyv164959mA8KeCogwFAR715pvUAk8xs6CYiQKktYRS6s/08o9hxQvJ3Cn3RzJYDuAaELvsF/oonjlQ9LtVPFYk84QaUh5mWUiuS3VCXezNxkVblnBfi4Kuvz5b7H7tqBX4eHlwPoo6gxlIYPYO7cfKtT6+yXgxgs1z/F4W98xvAWYiQw9V5vz0YWSwWXNxgSqeu1lQV/VlzVRZAENUpvqhcLTwkBoy5Er61fBD9Xa1dhAd+qEMN3NLmf4SV/VU9qToQ/qp3feRqxVHYgQH7agt9O+SL45RSu4dV73OvtRHQtZOjTuJyN46VNDKmkfROWaFfGByn5zF4r/NGgu4Vjl002hOYBQClJ7eOmsVubTXV2aNplE+Gc1nOFTrzkOZcj89Okvsi97bdYG9qh3Hmj9ZtmkI/uNFeM9PD6pmYwrivFC0FoS48xA7pq7MUGUpdqzgtEQpdtn8aiz1oXZaMuN2Qx6kI1va6MA1etWGjcBzuBO7aYayq1IKBqJ7S0Eocoq+OzKhNHgTBzo8sZnYm8as8GtuP/y46CzxFlHX9O+2DfubhOGDbnb9YSbj8q6u7jZz2WvGwikcIO0vl0X/R5TQv1Whqo3f6DrWO+65hLtpUEnt5XBbYPODo4Pwx3VhNnnaeZaJS04DJbS9QPplezkFJi0O0wmfWHUsQfxGN7fKDyLDSbBXRBu64TepClFJSjcICxuilaZTadMLO0m4715eN888OkEzWyXYe1ukiEdlJT84PkP4XARvuGZrTgE1bea4pC6q6u27DalCVDpot0uCjSht+zed4RxaQgq2NSb8mWCs6hHYyc2p3qFgunVTX2pzDeoHOh5Q4GLlw2GLSjD++afe6LW9XrYfYMD+hywVtJlg1PA3o8rJt0IW/OKyN7+laeZcRy2i4h9Z6JAFcHLGi7AssnketDohaU9mGfMLorjuvuKtgFDzCRAvg2O2JXksi2MybaLBdPjvkdUA10tf3bdccVsju5c1moseJ0bBCiM0EUo76ZCEycma+0iIKZ//y1cNn9uyrDJpAU03XykQm/YohpMz95mr6LBtA4GrN3j2nsR5AdTp604qof7jxLXoKWE2WedSjxhJvsYVraL7UpmrYuDeCO9KZKlm6G3i8CHGt57Z6eWP8KYvBigsC+KN/+UcXYv0aW+G9Y3GRrT3O6MjfTi2v2XmWwbZehVQ1Fc4dlC3aJfhmuzFklaZIbsMkY4qOsU2ib3Hiwkaqu1AObxA5lkfboRDEwONpZphspWFvWm3z0QH8kk0zQ3E+WUTKL4idnJ656ujut0qRUIGrXDavDbHsgk8ylfs6zvQe5bi2oWL9SNyzY5XX3UcnZLx2j6iqfFmBRbJYF878qjioubVDEvtq+qi8kQTpKmfhreop/mS8H233yjQqtItVTWwnEli4+ZhNd1/IidKPTuHR4KAt71jT4IryjdlnKCUwrC4dHLfHGZKRLnMNtf+YYTTFpx1yoB0/1o0FmA2JbJaZYzX6YjgVAiru6eRrOm25RdmISor2xiOdK7R9unGJOdPWzgNoi9+zt7ovDJfPYpRBEbJ+j+ZvkjhYBimlQGMS9dNiag6cuRFDDZazNJGRf63Y3BqKnSgcmSVmZJRi1FzzradfVRqXxvTlSiXWXeGwvXbMbLTLbfBgaxSy7DrvdoJn0AvukHR1zGY4K0x9RRk5BG7CcxrDJPcIgyB5GXt2Awf7Ijsiz/ch96MSZvW0cZk2yqxyPwPlrpi7ZlqgG13MYhmde62yhbuYM37BYP0ozKvUwyAbHvRQNUWTcL+zEUqChQlKV2aaZtuS9KO/tJjFHM3JbefmMhK4ndF/2D4z2TrKnDO5MDs7sReV+ZRAZE5FJTPzEb8cDkwOxWa8Lz+S3fWWiXbMbqJSY7etK3hUfGG2b36DORt2mhmLBtPxWVVdQos45IPRZwRwEpf+zmRaFk0eKgXRRC3zq6E4BnTS+jZhJtQQa1hjAwfSrcTW8obdihtMEkymdVNmO1eEBEyWSb4eCJqdbu9GaB2avu3luAiCazMOPpoNfhN0ZekEETyqjBMxmvD/bTVWCxZlcpsqTcXeiW6M0sxblmMmA+WLOzTHXaXZEGd++67xqxbavN9hxZVN4/LR+JFAtEu5qmDFy7Xx/0Z4L2qbyaaVHsWaWs7C9U2nFEApYTFMpEclBOvRdlctu7ixaRMmtFhhV0sd+Ys6CVrj5nCD7YoBGnhywyHHaEct8bNCRmOmmNbCkEkvgoLcYC9m5C3mQ5tFlHKA+D+1zBx+DEqevE7BuCdKlXsWHgBfGE5UbYGPlKnLkoeFEX//PI1IIdhDi+VaTYok5bd/Svo2OANhg2zOaahU1tRQbsNufu3m7PkSpt9YhJlrCbd2OfTSdJh9iOYHHxSp7mPfBCahIclclRJpW9FTjmFsw4ccx+gymxIvY7qS+7B2c2k7uq3nwSG2EcQzQRW8sPYKZuWvMEOnrcWEuzYSC0Fle73qI5lrt+O+66ZDMeMJlLD8JpymzArPWKVW/06R/sSmhqoQ1yC2jqegZeMcYnGcKAMdiiDOMApxH2Xh6uch3n7mNfvQzFte2rgdrsD/M5G7HZ0Ya7b5kcc8FUZ0OhHPRFi1i7my2ieu9+FjOUqaq7JIDLVm60hnhM9dFnY25AEofYRdMgNkD6RqI4syWmdYI4waZvFRYyycvf9qPMXjyIsn2VOZWbi7CGg2E7cc3Cp2Ykc5yAx9Cgcs5EaXthJl7arQUxFGnCrGMCI/CSHjHJotIHAVfMFv7s66K5u7fV3/ITcoZFfN/14Z9jlQxAJQeaQexzwuxnpbMX9kHQGBdCmXibbbzudwri87wnSKOD4fvGUu2saIdVTLX0a82ZqT1RbkzwwwjCydG+8H1yUBf7ZgtMwugZSrnfWvKWxc7UoG6oVApU3xLcmfl0uhgIPXnJKlir4/MndeQVlhPg0EOJh0A6d32htyjKH0w0HY8g/KLYT38+qyNZHgHU5/+F3Y+983io9yeyCjy2BJKoz9pck2VNVp/rKWytNEne4lrjhvuFreszeaGq25aew/97HsujxXis/mhZJWvR+d6iAs0bX5v38+5HE8KDeq1g/xt/H1shEQrZ+5zyGzVsuxVrdITN5OXRMrFlxm4UBFEUm9aDXQwxyafrY4E74moSP4Qn4RnfaKgwfBLUnw2L6noJPJ11/xOPiFUaIAp1tpsWGm25i3xWicua55rWg3R4xCqYJr/5/1SiilJWxlrHGliqoQD/yz/SG7y+HeubgPqOVUaPJUABB57zm7THX4fQyMy4ZtIhfM/kL4KAYvevYqiwqCf57Frb34m4NKPbC3lp6XfwPdG/AuyA/TavtpQmiFrZp3LIfy1wQDEhl68tshMIEflvR/8KmFMcRlTBEbEC7MPJK1lJjlfAmPQUlJIg8QtkBDnhTP4aQhPFyokWWUwcbDnUACX5G/IjfyMcYkUuQxwEJpzF+KXUBccboBa+ImR//guRGwcHBwcHBwcHBwcHBwcHBwcHBwcHBwcHBwcHBwcHBwcHBwcHx2v4P0iwwAtnLeV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png;base64,iVBORw0KGgoAAAANSUhEUgAAAUkAAACZCAMAAACVHTgBAAAAq1BMVEX///8AL2UALWQAK2MAIF4AJ2EAEFiXorYAKWIAAFQAFFkAI18AH12SnbEAAFUADVcAClYAGFpTZonT2eEAGVvK0NkAHFwAFVmKmrK5wc7g5OqossKut8br7vIACFagq73DytX19/nn6u8nR3Xa3+Z7jKVtfZoYO21+jqdLYYYAAEtbbo8+Vn4AAE1xgJwAAEYSOGszTnkAAEBDXINXbI4oTXtkc5GJk6keQ3M98m9QAAAUDUlEQVR4nO1dCZeiOrcNKCAg5YAgYTAEAbG1aP30iv//l70TUAS0pq7uW69uZ6/VBUQgyc7JmRJthDg4ODg4ODg4ODg4ODg4ODg4ODg4ODg4ODg4ODg4ODg4ODg4ODh+B5IMI2QpQeZ+dUu+O1LkmVaGU5R/dUu+N4rTEaPEQVGGPC6Un4GDggznCXULtHHjr27NNwZ1UEwzvMFRRgqcIcrJ/AVQ+OfnWDFCZKXh2aTokBDfwV/drm+HIE0VbPlpmhIcrN1QcU2FYuRFX92wb4cwRCQnyDSjQ+IPV9O1lTtEwUfF+uqWfTcYgYNwEqKzrHnkrGKUxtbJiBEtvrpl3wzUWKNcIVK4HtpAHwHHso9RFqJNwjXlRxAngZL5sbU4OD7xQRDj4NhfhwU1MmpxKj8AC4SQKM5AVVDmh7kTxgnRV4KLfYROX9247wVCsEJpQQjK4Oq093KXIpJimij+V7ftW8FN85OR5YmjYI9QLziDzoxcIbXW3Df/EBSFBnGIcuQqCcp9us6mnu8cJwUq0pzH3x+AmVB8PCnrwItOp5A4KcqcAinqMAM/yAm/unnfCUp2ylB/QcwsVQwvxlaypHnuY5KgiDP5IeQQdhsnJzVMghyHWKfsvDfBlcQb56ub9s2Akyj3Xcc/WjjwzdSNDScATpWCfnXLvh1c36BBeEReXFhgrxNEj1DKE+e/gtQgbCYnwdpFpgUBZJ4Vylc36luCotJ3dMETd73gq1vzX4BBUehw9fgbADM7VHiC9zfAMVHkka9uxX8AxAK7k2Hvq9vx3RE6Jo5NjBRD4WL5yyDEP27IeUsOuYHTjBywwdXlr0AJ0GkuqSaiu74tUGSq9kz46kZ9SwCTdGdPeozD4eIEMqranMlfAoHprXiGBwf4o8DB4blJjn8fcaLcgdwXKR9Y9n4YHwW0/ODF2On+g6BZFDTDV9q6jtuf3L2Ixnd2849EcNaDhRrngcl+X5oyPM6GT4cQIvdNT9+GyN3KWlh+okxVPUMo3+uivSHI29rCbs3osLaSfnZRauvSeT09q2so85cD+7yRZsmly8k+n8o7CyE87Yv6FnR48dPWdUnSJX3xTFG2k6R9xqq3d1m7Rf55e1D7Wfmi8CDrq+1efPr5J3wSy2xfRS6iCvyjXksM3skkQtvZRXp9uzwUQzWsCvrV8TBLymM2Ey+P9MsnUq08+Cn7S0cydFZRz9U7p/An6JdK259I7HBmXMga22pzYn/2kyoB+NQRt/WaFTjPYqXxJZl11/z5J4SyySTFTkE8Nr0d10gKs7ll4L1MpqPLU3FFVCjrFyqXVU25fEnVifNq/dfqlYdkVJYH1c09xiRaLtiV+aO80Ss/seQVa2lJjF4yWY443ansplMnnNgMqqOhVV7IWS63Of2RAK7JpKmEKNpOT4SkOw/R3GxI5XuZzK8i6O6q958yTS3JXVZ6pBhfeuvJy/K4x83yi7TsRqzuQ/kyS9022jha1uc7+db4wF6YKGzcWFb+fE2wribl2XL05zaMNZnEJFamoZ9iosQbh7jKp5isZma4Qbn2xMhaVhOsWFwlYjVmt1rVfRcm6b662slAaahWV6t5v1bd5nhf17UbNZS8+STF/c6srRuDyKysZlk+cfoji/hNJrOMmIrirZJpkruetXYan72XyVM5IQFx1eMQzEOiLYDKfcWkUTOJS1LOl0qcofDPP+KPy96ZnQTWR79IFE2fFk/rist4cWNyNWr6u/6s5u2KrXxVUKams8M/0m5/1p7/iJvcZDLKTopvkhSF+9BNnPRX9OTmyqS5Lg+YUZPJC79mUq21FFOD4fpyUcnq5Sm00wJT1WsTGyg7bVGl9BdNmWxRIiy6mf7jxLh2bVEqylImo+UfZzIIpoVDDxkyzxg7G7M5Cd7L5HQUVie4NMLIL4Usk8d43ZVJmL1LtLv2KhuX5ZfRY7ObLFaNFxfzAzs0ZVIYtabpedxlUplcVAeK1dK2r8asOvfP+JNNLygICwMriqEYvp+EYfO+d8ukdjEoWUWYVxFayPrwqidv9nVvH9PreT6qyoPSJghMT6bqhp2TykropTNgjm8WZyC3mbyTSTrTLvvDjOdSvoXxn4t/2/5kwrasBQqlTkzaG4Ley6R/8QEDtRp4ZVOVF7JcvS/VbkyGslp3/jSvtOK65E2X2QebZ+ZnX2yXWvrclnauH59NwmbVZ/VuHQ+rpaOE4h+VrOvyv8WkhX1DIR4hDomS1n3v3oqRqzsShsVFXZrb56w6c36yTsT+cDGN6x6vjtezWJKXBHuF+AQX1FfVjAlR8hMmJX3WjBAv2a1ReBjJVVhGTUUdT8PbRDVl9X5JNBR+pKFVCCWf1FMXp/BPLZu2mYyckCWB4J/vt/dNvn9TS6zkae5dekhwiK/+I+uC52Psk9qp869nbsE+YGDtwQpclCIYJ1sL7ipyo2xn6GGMq0WmgPjsvObFgzd4VwPTQJilRVidmoRVHr67Jx9Dm0kTXyYj8kk7XODbg95CJ4MRmDC1GayOQuFMvgUzN1q45dHa5enbr/rLYap9huFIHdmqqvVvgMv5RFXt8mI+/eqG/r+HqQmC0LNHiuWIfpg+9XtwLYgimFJsTacWXsqSKAqD49uv+ssBTIrCPgwiExFqUZfsGZHCMjeR6cZmDId8KYicyTcBTA6IgiwaIPDJo9gkSl+QTj6hJg1MK4AD8VOJM/kmgEmJOMg0KVIgUnNNpWTSAwF1qWnR2KLESyWJM/kWYrlkEsSPKgE4l9aVSeRapmmZ4A0pjEn+TbG3EMkiYzIKLJjdMMdvMhnEMTDpBpQxqfN90m8hmJUyabEFKAja4huTMN9NEzE9CUz2O6u01Hi8FtsN12hsmq8mDV5PcMHT78tv0857lMeVGt2gG4Ql/l05th7IpGFaBjGOClFiv7I4nuF6CslToniuA0zanUUkos72h/V62sT6sG+no6Ni+TTStJF8IK3Weqv1cbM5HlbgxarwouIhW4GyXYw1TV7s2/1f77ZrqKoV5ZL/PavSarnfL6ucW/wsL++bt7XVZjKBEqhAZhUUv2XVdt+TvGSaewSbvkc2x5wMBSl18qPjEcsinnPMjVyaW92nxOFckzVtIg0AExmgTXTRvjU1OKkLVd/1R7Y4sOWmTOOpNJPguZ693w9G/YGuTu8TNMnTQrV30mjW6/Wf8sZIKEtVZ1U2xwwE4DgRe5J8qjJYiS70JxpgXjbPLps3H4p6I8FVjBbqbDcYzQaDvnr6DYKZ6FIZIhosBcSQSoK4r2JFQqoIct/T2l2NZVvIie97ntETBUE3WBbHUzZyv164959mA8KeCogwFAR715pvUAk8xs6CYiQKktYRS6s/08o9hxQvJ3Cn3RzJYDuAaELvsF/oonjlQ9LtVPFYk84QaUh5mWUiuS3VCXezNxkVblnBfi4Kuvz5b7H7tqBX4eHlwPoo6gxlIYPYO7cfKtT6+yXgxgs1z/F4W98xvAWYiQw9V5vz0YWSwWXNxgSqeu1lQV/VlzVRZAENUpvqhcLTwkBoy5Er61fBD9Xa1dhAd+qEMN3NLmf4SV/VU9qToQ/qp3feRqxVHYgQH7agt9O+SL45RSu4dV73OvtRHQtZOjTuJyN46VNDKmkfROWaFfGByn5zF4r/NGgu4Vjl002hOYBQClJ7eOmsVubTXV2aNplE+Gc1nOFTrzkOZcj89Okvsi97bdYG9qh3Hmj9ZtmkI/uNFeM9PD6pmYwrivFC0FoS48xA7pq7MUGUpdqzgtEQpdtn8aiz1oXZaMuN2Qx6kI1va6MA1etWGjcBzuBO7aYayq1IKBqJ7S0Eocoq+OzKhNHgTBzo8sZnYm8as8GtuP/y46CzxFlHX9O+2DfubhOGDbnb9YSbj8q6u7jZz2WvGwikcIO0vl0X/R5TQv1Whqo3f6DrWO+65hLtpUEnt5XBbYPODo4Pwx3VhNnnaeZaJS04DJbS9QPplezkFJi0O0wmfWHUsQfxGN7fKDyLDSbBXRBu64TepClFJSjcICxuilaZTadMLO0m4715eN888OkEzWyXYe1ukiEdlJT84PkP4XARvuGZrTgE1bea4pC6q6u27DalCVDpot0uCjSht+zed4RxaQgq2NSb8mWCs6hHYyc2p3qFgunVTX2pzDeoHOh5Q4GLlw2GLSjD++afe6LW9XrYfYMD+hywVtJlg1PA3o8rJt0IW/OKyN7+laeZcRy2i4h9Z6JAFcHLGi7AssnketDohaU9mGfMLorjuvuKtgFDzCRAvg2O2JXksi2MybaLBdPjvkdUA10tf3bdccVsju5c1moseJ0bBCiM0EUo76ZCEycma+0iIKZ//y1cNn9uyrDJpAU03XykQm/YohpMz95mr6LBtA4GrN3j2nsR5AdTp604qof7jxLXoKWE2WedSjxhJvsYVraL7UpmrYuDeCO9KZKlm6G3i8CHGt57Z6eWP8KYvBigsC+KN/+UcXYv0aW+G9Y3GRrT3O6MjfTi2v2XmWwbZehVQ1Fc4dlC3aJfhmuzFklaZIbsMkY4qOsU2ib3Hiwkaqu1AObxA5lkfboRDEwONpZphspWFvWm3z0QH8kk0zQ3E+WUTKL4idnJ656ujut0qRUIGrXDavDbHsgk8ylfs6zvQe5bi2oWL9SNyzY5XX3UcnZLx2j6iqfFmBRbJYF878qjioubVDEvtq+qi8kQTpKmfhreop/mS8H233yjQqtItVTWwnEli4+ZhNd1/IidKPTuHR4KAt71jT4IryjdlnKCUwrC4dHLfHGZKRLnMNtf+YYTTFpx1yoB0/1o0FmA2JbJaZYzX6YjgVAiru6eRrOm25RdmISor2xiOdK7R9unGJOdPWzgNoi9+zt7ovDJfPYpRBEbJ+j+ZvkjhYBimlQGMS9dNiag6cuRFDDZazNJGRf63Y3BqKnSgcmSVmZJRi1FzzradfVRqXxvTlSiXWXeGwvXbMbLTLbfBgaxSy7DrvdoJn0AvukHR1zGY4K0x9RRk5BG7CcxrDJPcIgyB5GXt2Awf7Ijsiz/ch96MSZvW0cZk2yqxyPwPlrpi7ZlqgG13MYhmde62yhbuYM37BYP0ozKvUwyAbHvRQNUWTcL+zEUqChQlKV2aaZtuS9KO/tJjFHM3JbefmMhK4ndF/2D4z2TrKnDO5MDs7sReV+ZRAZE5FJTPzEb8cDkwOxWa8Lz+S3fWWiXbMbqJSY7etK3hUfGG2b36DORt2mhmLBtPxWVVdQos45IPRZwRwEpf+zmRaFk0eKgXRRC3zq6E4BnTS+jZhJtQQa1hjAwfSrcTW8obdihtMEkymdVNmO1eEBEyWSb4eCJqdbu9GaB2avu3luAiCazMOPpoNfhN0ZekEETyqjBMxmvD/bTVWCxZlcpsqTcXeiW6M0sxblmMmA+WLOzTHXaXZEGd++67xqxbavN9hxZVN4/LR+JFAtEu5qmDFy7Xx/0Z4L2qbyaaVHsWaWs7C9U2nFEApYTFMpEclBOvRdlctu7ixaRMmtFhhV0sd+Ys6CVrj5nCD7YoBGnhywyHHaEct8bNCRmOmmNbCkEkvgoLcYC9m5C3mQ5tFlHKA+D+1zBx+DEqevE7BuCdKlXsWHgBfGE5UbYGPlKnLkoeFEX//PI1IIdhDi+VaTYok5bd/Svo2OANhg2zOaahU1tRQbsNufu3m7PkSpt9YhJlrCbd2OfTSdJh9iOYHHxSp7mPfBCahIclclRJpW9FTjmFsw4ccx+gymxIvY7qS+7B2c2k7uq3nwSG2EcQzQRW8sPYKZuWvMEOnrcWEuzYSC0Fle73qI5lrt+O+66ZDMeMJlLD8JpymzArPWKVW/06R/sSmhqoQ1yC2jqegZeMcYnGcKAMdiiDOMApxH2Xh6uch3n7mNfvQzFte2rgdrsD/M5G7HZ0Ya7b5kcc8FUZ0OhHPRFi1i7my2ieu9+FjOUqaq7JIDLVm60hnhM9dFnY25AEofYRdMgNkD6RqI4syWmdYI4waZvFRYyycvf9qPMXjyIsn2VOZWbi7CGg2E7cc3Cp2Ykc5yAx9Cgcs5EaXthJl7arQUxFGnCrGMCI/CSHjHJotIHAVfMFv7s66K5u7fV3/ITcoZFfN/14Z9jlQxAJQeaQexzwuxnpbMX9kHQGBdCmXibbbzudwri87wnSKOD4fvGUu2saIdVTLX0a82ZqT1RbkzwwwjCydG+8H1yUBf7ZgtMwugZSrnfWvKWxc7UoG6oVApU3xLcmfl0uhgIPXnJKlir4/MndeQVlhPg0EOJh0A6d32htyjKH0w0HY8g/KLYT38+qyNZHgHU5/+F3Y+983io9yeyCjy2BJKoz9pck2VNVp/rKWytNEne4lrjhvuFreszeaGq25aew/97HsujxXis/mhZJWvR+d6iAs0bX5v38+5HE8KDeq1g/xt/H1shEQrZ+5zyGzVsuxVrdITN5OXRMrFlxm4UBFEUm9aDXQwxyafrY4E74moSP4Qn4RnfaKgwfBLUnw2L6noJPJ11/xOPiFUaIAp1tpsWGm25i3xWicua55rWg3R4xCqYJr/5/1SiilJWxlrHGliqoQD/yz/SG7y+HeubgPqOVUaPJUABB57zm7THX4fQyMy4ZtIhfM/kL4KAYvevYqiwqCf57Frb34m4NKPbC3lp6XfwPdG/AuyA/TavtpQmiFrZp3LIfy1wQDEhl68tshMIEflvR/8KmFMcRlTBEbEC7MPJK1lJjlfAmPQUlJIg8QtkBDnhTP4aQhPFyokWWUwcbDnUACX5G/IjfyMcYkUuQxwEJpzF+KXUBccboBa+ImR//guRGwcHBwcHBwcHBwcHBwcHBwcHBwcHBwcHBwcHBwcHBwcHBwcHx2v4P0iwwAtnLeV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4946496" y="5784250"/>
            <a:ext cx="3419475" cy="3200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ＭＳ Ｐゴシック" charset="0"/>
              </a:rPr>
              <a:t>Franz Gangl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ＭＳ Ｐゴシック" charset="0"/>
              </a:rPr>
              <a:t>Director, Professional Services Ricoh Canada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Screenshots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6"/>
          </p:nvPr>
        </p:nvPicPr>
        <p:blipFill rotWithShape="1">
          <a:blip r:embed="rId3"/>
          <a:srcRect t="1" r="49199" b="2582"/>
          <a:stretch/>
        </p:blipFill>
        <p:spPr bwMode="auto">
          <a:xfrm>
            <a:off x="850005" y="2060620"/>
            <a:ext cx="7830355" cy="4507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276467" y="343866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546167" y="1352282"/>
            <a:ext cx="7039489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Now you are in </a:t>
            </a:r>
            <a:r>
              <a:rPr lang="en-US" sz="3600" dirty="0" err="1"/>
              <a:t>Laserfiche</a:t>
            </a:r>
            <a:endParaRPr kumimoji="1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8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Screenshots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6"/>
          </p:nvPr>
        </p:nvPicPr>
        <p:blipFill rotWithShape="1">
          <a:blip r:embed="rId3"/>
          <a:srcRect l="42674" t="9029" r="49199" b="3721"/>
          <a:stretch/>
        </p:blipFill>
        <p:spPr bwMode="auto">
          <a:xfrm>
            <a:off x="5373476" y="1495070"/>
            <a:ext cx="2765972" cy="536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862884" y="1725769"/>
            <a:ext cx="3438659" cy="12003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Choose your document type</a:t>
            </a:r>
            <a:endParaRPr kumimoji="1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Screenshots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6"/>
          </p:nvPr>
        </p:nvPicPr>
        <p:blipFill rotWithShape="1">
          <a:blip r:embed="rId3"/>
          <a:srcRect r="93652" b="88636"/>
          <a:stretch/>
        </p:blipFill>
        <p:spPr bwMode="auto">
          <a:xfrm>
            <a:off x="3079704" y="3273447"/>
            <a:ext cx="3082558" cy="1552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609859" y="1815921"/>
            <a:ext cx="6091707" cy="12003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Insert your document into the scanner and click:</a:t>
            </a:r>
            <a:endParaRPr kumimoji="1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6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Preview Page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1075379" y="2073275"/>
            <a:ext cx="7102779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Document Search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6"/>
          </p:nvPr>
        </p:nvPicPr>
        <p:blipFill rotWithShape="1">
          <a:blip r:embed="rId3" cstate="print"/>
          <a:srcRect l="10096" t="14812" r="57111" b="34908"/>
          <a:stretch/>
        </p:blipFill>
        <p:spPr bwMode="auto">
          <a:xfrm>
            <a:off x="504825" y="2207922"/>
            <a:ext cx="8243888" cy="3554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ight Arrow 5"/>
          <p:cNvSpPr/>
          <p:nvPr/>
        </p:nvSpPr>
        <p:spPr>
          <a:xfrm rot="19639167">
            <a:off x="4644898" y="2598412"/>
            <a:ext cx="150368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8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1044304" y="2073275"/>
            <a:ext cx="7164930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3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Document view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1112837" y="1905000"/>
            <a:ext cx="7284187" cy="41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3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646776"/>
            <a:ext cx="8148521" cy="497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Portal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50000" t="1" r="8333" b="2582"/>
          <a:stretch/>
        </p:blipFill>
        <p:spPr bwMode="auto">
          <a:xfrm>
            <a:off x="1919286" y="1842452"/>
            <a:ext cx="5863273" cy="4780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31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646776"/>
            <a:ext cx="8148521" cy="4976000"/>
          </a:xfrm>
        </p:spPr>
        <p:txBody>
          <a:bodyPr/>
          <a:lstStyle/>
          <a:p>
            <a:r>
              <a:rPr lang="en-US" dirty="0"/>
              <a:t>Time left to for attendees to ask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About Capilano University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646776"/>
            <a:ext cx="8148521" cy="4976000"/>
          </a:xfrm>
        </p:spPr>
        <p:txBody>
          <a:bodyPr/>
          <a:lstStyle/>
          <a:p>
            <a:r>
              <a:rPr lang="en-US" dirty="0"/>
              <a:t>Opened as a college in 1968</a:t>
            </a:r>
          </a:p>
          <a:p>
            <a:r>
              <a:rPr lang="en-US" dirty="0"/>
              <a:t>Teaching Focused University</a:t>
            </a:r>
          </a:p>
          <a:p>
            <a:r>
              <a:rPr lang="en-US" dirty="0"/>
              <a:t>~7000 students</a:t>
            </a:r>
          </a:p>
          <a:p>
            <a:r>
              <a:rPr lang="en-US" dirty="0"/>
              <a:t>3 campuses:</a:t>
            </a:r>
          </a:p>
          <a:p>
            <a:pPr lvl="1"/>
            <a:r>
              <a:rPr lang="en-US" dirty="0"/>
              <a:t>North Vancouver, Squamish and Sunshine Coast</a:t>
            </a:r>
          </a:p>
          <a:p>
            <a:r>
              <a:rPr lang="en-US" dirty="0"/>
              <a:t>12 degrees and over 120 programs</a:t>
            </a:r>
          </a:p>
          <a:p>
            <a:pPr lvl="1"/>
            <a:r>
              <a:rPr lang="en-US" dirty="0"/>
              <a:t>Fine Arts, Tourism, Business, ABA, Communications, Liberal Studies, Legal</a:t>
            </a:r>
          </a:p>
          <a:p>
            <a:r>
              <a:rPr lang="en-US" dirty="0"/>
              <a:t>Banner institution</a:t>
            </a:r>
          </a:p>
          <a:p>
            <a:r>
              <a:rPr lang="en-US" dirty="0"/>
              <a:t>History of home grown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Our situation before Laserfiche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300480"/>
            <a:ext cx="8148521" cy="5322296"/>
          </a:xfrm>
        </p:spPr>
        <p:txBody>
          <a:bodyPr/>
          <a:lstStyle/>
          <a:p>
            <a:r>
              <a:rPr lang="en-US" dirty="0"/>
              <a:t>1968-1999 Microfiche</a:t>
            </a:r>
          </a:p>
          <a:p>
            <a:r>
              <a:rPr lang="en-US" dirty="0"/>
              <a:t>2000-2001 Paper (waiting for new system)</a:t>
            </a:r>
          </a:p>
          <a:p>
            <a:r>
              <a:rPr lang="en-US" dirty="0"/>
              <a:t>2001 – 2009 Home grown system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Only one IT person left who really understood the system</a:t>
            </a:r>
          </a:p>
          <a:p>
            <a:pPr lvl="1"/>
            <a:r>
              <a:rPr lang="en-US" dirty="0"/>
              <a:t>Required printing barcodes, sticking them on and then scanning</a:t>
            </a:r>
          </a:p>
          <a:p>
            <a:pPr lvl="1"/>
            <a:r>
              <a:rPr lang="en-US" dirty="0"/>
              <a:t>Quality control issues &amp; ‘lost documents’ (</a:t>
            </a:r>
            <a:r>
              <a:rPr lang="en-US" dirty="0" err="1"/>
              <a:t>shh</a:t>
            </a:r>
            <a:r>
              <a:rPr lang="en-US" dirty="0"/>
              <a:t>!)</a:t>
            </a:r>
          </a:p>
          <a:p>
            <a:r>
              <a:rPr lang="en-US" dirty="0"/>
              <a:t>Issue Resolution:</a:t>
            </a:r>
          </a:p>
          <a:p>
            <a:pPr lvl="1"/>
            <a:r>
              <a:rPr lang="en-US" dirty="0"/>
              <a:t>We scanned, but still kept the paper!</a:t>
            </a:r>
          </a:p>
          <a:p>
            <a:pPr lvl="1"/>
            <a:r>
              <a:rPr lang="en-US" dirty="0"/>
              <a:t>Stored over 600 boxes in off site storage building</a:t>
            </a:r>
          </a:p>
          <a:p>
            <a:r>
              <a:rPr lang="en-US" dirty="0"/>
              <a:t>Lack of confidence in the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1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Acquisition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900776"/>
            <a:ext cx="8148521" cy="4306984"/>
          </a:xfrm>
        </p:spPr>
        <p:txBody>
          <a:bodyPr/>
          <a:lstStyle/>
          <a:p>
            <a:r>
              <a:rPr lang="en-US" dirty="0"/>
              <a:t>Identified as a high risk item through our       Risk Management Process</a:t>
            </a:r>
          </a:p>
          <a:p>
            <a:r>
              <a:rPr lang="en-US" dirty="0"/>
              <a:t>Submitted through project prioritization process</a:t>
            </a:r>
          </a:p>
          <a:p>
            <a:r>
              <a:rPr lang="en-US" dirty="0"/>
              <a:t>Approved based on risk and efficiency reducer but also as a start of a phased roll out as an enterprise solution</a:t>
            </a:r>
          </a:p>
          <a:p>
            <a:r>
              <a:rPr lang="en-US" dirty="0"/>
              <a:t>RFP process</a:t>
            </a:r>
          </a:p>
          <a:p>
            <a:r>
              <a:rPr lang="en-US" dirty="0" err="1"/>
              <a:t>Mulitple</a:t>
            </a:r>
            <a:r>
              <a:rPr lang="en-US" dirty="0"/>
              <a:t> vendor submissions ~ selected Ricoh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646776"/>
            <a:ext cx="8148521" cy="4976000"/>
          </a:xfrm>
        </p:spPr>
        <p:txBody>
          <a:bodyPr/>
          <a:lstStyle/>
          <a:p>
            <a:r>
              <a:rPr lang="en-US" dirty="0"/>
              <a:t>Laserfiche RIO 9.2.1 from Ricoh</a:t>
            </a:r>
          </a:p>
          <a:p>
            <a:r>
              <a:rPr lang="en-US" dirty="0"/>
              <a:t>Converted legacy documents (1.6 million)</a:t>
            </a:r>
          </a:p>
          <a:p>
            <a:r>
              <a:rPr lang="en-US" dirty="0"/>
              <a:t>Integrated with Banner</a:t>
            </a:r>
          </a:p>
          <a:p>
            <a:r>
              <a:rPr lang="en-US" dirty="0"/>
              <a:t>Web based portal for non-Reg Office users</a:t>
            </a:r>
          </a:p>
          <a:p>
            <a:r>
              <a:rPr lang="en-US" dirty="0"/>
              <a:t>Migrating old microfiche files into </a:t>
            </a:r>
            <a:r>
              <a:rPr lang="en-US" dirty="0" err="1"/>
              <a:t>Laserfiche</a:t>
            </a:r>
            <a:r>
              <a:rPr lang="en-US" dirty="0"/>
              <a:t> (100,000)</a:t>
            </a:r>
          </a:p>
          <a:p>
            <a:r>
              <a:rPr lang="en-US" dirty="0"/>
              <a:t>All documents are OCR to enable full-text search on key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Benefits of the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646776"/>
            <a:ext cx="8148521" cy="497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TIME, COST, PRODUCT, EXPERIENCE</a:t>
            </a:r>
          </a:p>
          <a:p>
            <a:r>
              <a:rPr lang="en-US" dirty="0"/>
              <a:t>Integration to Banner saves time scanning (about 30 sec / page) and improves search</a:t>
            </a:r>
          </a:p>
          <a:p>
            <a:r>
              <a:rPr lang="en-US" dirty="0"/>
              <a:t>Removes cost for barcode labels &amp; printers</a:t>
            </a:r>
          </a:p>
          <a:p>
            <a:r>
              <a:rPr lang="en-US" dirty="0"/>
              <a:t>Performance improvements</a:t>
            </a:r>
          </a:p>
          <a:p>
            <a:r>
              <a:rPr lang="en-US" dirty="0"/>
              <a:t>OCR occurs at the server, not at the desktop</a:t>
            </a:r>
          </a:p>
          <a:p>
            <a:r>
              <a:rPr lang="en-US" dirty="0"/>
              <a:t>Users can scan at desktop scanners and at Ricoh multifunctional devices</a:t>
            </a:r>
          </a:p>
          <a:p>
            <a:r>
              <a:rPr lang="en-US" dirty="0"/>
              <a:t>Web Portal provides easy search experience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04825" y="1295400"/>
            <a:ext cx="8148521" cy="53273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Folder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3654" r="63470" b="43207"/>
          <a:stretch/>
        </p:blipFill>
        <p:spPr bwMode="auto">
          <a:xfrm>
            <a:off x="801574" y="1830888"/>
            <a:ext cx="7659845" cy="4518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51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81075" y="1444896"/>
            <a:ext cx="3271528" cy="497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document is indexed, which is required for searching</a:t>
            </a:r>
          </a:p>
          <a:p>
            <a:r>
              <a:rPr lang="en-US" dirty="0"/>
              <a:t>Student Number</a:t>
            </a:r>
          </a:p>
          <a:p>
            <a:r>
              <a:rPr lang="en-US" dirty="0"/>
              <a:t>Last Name</a:t>
            </a:r>
          </a:p>
          <a:p>
            <a:r>
              <a:rPr lang="en-US" dirty="0"/>
              <a:t>First Name</a:t>
            </a:r>
          </a:p>
          <a:p>
            <a:r>
              <a:rPr lang="en-US" dirty="0"/>
              <a:t>Document Type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Scan Date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0E6318-0A24-4E70-978B-85336376ACC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6889" t="8409" b="39524"/>
          <a:stretch/>
        </p:blipFill>
        <p:spPr>
          <a:xfrm>
            <a:off x="3906983" y="2223217"/>
            <a:ext cx="5007281" cy="3619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9C5F43-4CCA-4033-B804-739087600C74}"/>
              </a:ext>
            </a:extLst>
          </p:cNvPr>
          <p:cNvSpPr txBox="1"/>
          <p:nvPr/>
        </p:nvSpPr>
        <p:spPr bwMode="auto">
          <a:xfrm>
            <a:off x="5165766" y="1900052"/>
            <a:ext cx="184731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6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7562811" cy="641667"/>
          </a:xfrm>
        </p:spPr>
        <p:txBody>
          <a:bodyPr/>
          <a:lstStyle/>
          <a:p>
            <a:r>
              <a:rPr lang="en-US" dirty="0"/>
              <a:t>Screenshots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03031" y="1262130"/>
            <a:ext cx="8550315" cy="53606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Banner integration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l="10096" t="14812" r="57111" b="34908"/>
          <a:stretch/>
        </p:blipFill>
        <p:spPr bwMode="auto">
          <a:xfrm>
            <a:off x="1052412" y="1723484"/>
            <a:ext cx="7600934" cy="4122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 rot="19639167">
            <a:off x="4689362" y="2164269"/>
            <a:ext cx="150368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/object&gt;&lt;/database&gt;"/>
  <p:tag name="MMPROD_NEXTUNIQUEID" val="10010"/>
</p:tagLst>
</file>

<file path=ppt/theme/theme1.xml><?xml version="1.0" encoding="utf-8"?>
<a:theme xmlns:a="http://schemas.openxmlformats.org/drawingml/2006/main" name="Ricoh_Guidelines_Templates_White_07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ign_off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Assets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Final 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A283BB0B356C43BCFD860B6723EE8D" ma:contentTypeVersion="0" ma:contentTypeDescription="Create a new document." ma:contentTypeScope="" ma:versionID="7f7f9cc6a16dbe1cc650dd98080a648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1EEB614-4456-411C-BC02-AC8AE09FAA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F70EB-64F9-49C5-9E45-F5B1505016B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CF626D-89DE-4E41-8346-72FD4A164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Ricoh_Guidelines_Templates_White_07</Template>
  <TotalTime>5477</TotalTime>
  <Words>499</Words>
  <Application>Microsoft Office PowerPoint</Application>
  <PresentationFormat>On-screen Show (4:3)</PresentationFormat>
  <Paragraphs>116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Ricoh_Guidelines_Templates_White_07</vt:lpstr>
      <vt:lpstr>Divider_slide master</vt:lpstr>
      <vt:lpstr>Slide title 32pt bold_bullet_image_slide master</vt:lpstr>
      <vt:lpstr>Sign_off_slide master</vt:lpstr>
      <vt:lpstr>Assets</vt:lpstr>
      <vt:lpstr>Final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Ricoh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</dc:creator>
  <cp:lastModifiedBy>Franz Gangl</cp:lastModifiedBy>
  <cp:revision>196</cp:revision>
  <cp:lastPrinted>2017-06-17T00:07:56Z</cp:lastPrinted>
  <dcterms:created xsi:type="dcterms:W3CDTF">2012-03-09T14:09:46Z</dcterms:created>
  <dcterms:modified xsi:type="dcterms:W3CDTF">2017-06-17T11:19:40Z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0x010100FEA283BB0B356C43BCFD860B6723EE8D</vt:lpwstr>
  </property>
</Properties>
</file>