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handoutMasterIdLst>
    <p:handoutMasterId r:id="rId27"/>
  </p:handoutMasterIdLst>
  <p:sldIdLst>
    <p:sldId id="257" r:id="rId5"/>
    <p:sldId id="268" r:id="rId6"/>
    <p:sldId id="281" r:id="rId7"/>
    <p:sldId id="282" r:id="rId8"/>
    <p:sldId id="272" r:id="rId9"/>
    <p:sldId id="273" r:id="rId10"/>
    <p:sldId id="274" r:id="rId11"/>
    <p:sldId id="269" r:id="rId12"/>
    <p:sldId id="283" r:id="rId13"/>
    <p:sldId id="284" r:id="rId14"/>
    <p:sldId id="275" r:id="rId15"/>
    <p:sldId id="276" r:id="rId16"/>
    <p:sldId id="270" r:id="rId17"/>
    <p:sldId id="262" r:id="rId18"/>
    <p:sldId id="280" r:id="rId19"/>
    <p:sldId id="279" r:id="rId20"/>
    <p:sldId id="271" r:id="rId21"/>
    <p:sldId id="285" r:id="rId22"/>
    <p:sldId id="286" r:id="rId23"/>
    <p:sldId id="287" r:id="rId24"/>
    <p:sldId id="288" r:id="rId25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AB25"/>
    <a:srgbClr val="394404"/>
    <a:srgbClr val="5F6F0F"/>
    <a:srgbClr val="718412"/>
    <a:srgbClr val="65741A"/>
    <a:srgbClr val="70811D"/>
    <a:srgbClr val="7B8D1F"/>
    <a:srgbClr val="839721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533" autoAdjust="0"/>
  </p:normalViewPr>
  <p:slideViewPr>
    <p:cSldViewPr>
      <p:cViewPr varScale="1">
        <p:scale>
          <a:sx n="85" d="100"/>
          <a:sy n="85" d="100"/>
        </p:scale>
        <p:origin x="96" y="11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317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2808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69D9C-A8E0-45DD-A4D7-2A69B20147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A5D886-27F8-43FC-84D6-94FEEE0FA7E9}">
      <dgm:prSet phldrT="[Text]"/>
      <dgm:spPr/>
      <dgm:t>
        <a:bodyPr/>
        <a:lstStyle/>
        <a:p>
          <a:r>
            <a:rPr lang="en-US" dirty="0" smtClean="0"/>
            <a:t>Academic Engagement</a:t>
          </a:r>
          <a:endParaRPr lang="en-US" dirty="0"/>
        </a:p>
      </dgm:t>
    </dgm:pt>
    <dgm:pt modelId="{60CD7AF3-CF09-4DB2-9BD7-5D421646D503}" type="parTrans" cxnId="{4574B713-AAF6-496A-BCF3-D0D0B2AA5B99}">
      <dgm:prSet/>
      <dgm:spPr/>
      <dgm:t>
        <a:bodyPr/>
        <a:lstStyle/>
        <a:p>
          <a:endParaRPr lang="en-US"/>
        </a:p>
      </dgm:t>
    </dgm:pt>
    <dgm:pt modelId="{E2DC5A5E-7D38-47AE-A5DC-71C7C6D86114}" type="sibTrans" cxnId="{4574B713-AAF6-496A-BCF3-D0D0B2AA5B99}">
      <dgm:prSet/>
      <dgm:spPr/>
      <dgm:t>
        <a:bodyPr/>
        <a:lstStyle/>
        <a:p>
          <a:endParaRPr lang="en-US"/>
        </a:p>
      </dgm:t>
    </dgm:pt>
    <dgm:pt modelId="{84885865-EDD3-4E75-BCA6-5F288C05E497}">
      <dgm:prSet phldrT="[Text]"/>
      <dgm:spPr/>
      <dgm:t>
        <a:bodyPr/>
        <a:lstStyle/>
        <a:p>
          <a:r>
            <a:rPr lang="en-US" dirty="0" smtClean="0"/>
            <a:t>Academic Performance</a:t>
          </a:r>
          <a:endParaRPr lang="en-US" dirty="0"/>
        </a:p>
      </dgm:t>
    </dgm:pt>
    <dgm:pt modelId="{65057B2D-4BAC-46E0-9057-EE33BEEAD349}" type="parTrans" cxnId="{E35417A4-D844-4400-8E88-000BA472300A}">
      <dgm:prSet/>
      <dgm:spPr/>
      <dgm:t>
        <a:bodyPr/>
        <a:lstStyle/>
        <a:p>
          <a:endParaRPr lang="en-US"/>
        </a:p>
      </dgm:t>
    </dgm:pt>
    <dgm:pt modelId="{E2FE8C38-0673-4678-B5A8-749CD6C0C666}" type="sibTrans" cxnId="{E35417A4-D844-4400-8E88-000BA472300A}">
      <dgm:prSet/>
      <dgm:spPr/>
      <dgm:t>
        <a:bodyPr/>
        <a:lstStyle/>
        <a:p>
          <a:endParaRPr lang="en-US"/>
        </a:p>
      </dgm:t>
    </dgm:pt>
    <dgm:pt modelId="{5F7B696E-C48E-436C-92F2-3BEFE75AD189}">
      <dgm:prSet phldrT="[Text]"/>
      <dgm:spPr/>
      <dgm:t>
        <a:bodyPr/>
        <a:lstStyle/>
        <a:p>
          <a:r>
            <a:rPr lang="en-US" dirty="0" smtClean="0"/>
            <a:t>Financial</a:t>
          </a:r>
          <a:endParaRPr lang="en-US" dirty="0"/>
        </a:p>
      </dgm:t>
    </dgm:pt>
    <dgm:pt modelId="{301CE628-D888-45C4-B93B-B4FEC976EA29}" type="parTrans" cxnId="{6AAAA7B4-F7DE-4942-A599-9D7CB140C480}">
      <dgm:prSet/>
      <dgm:spPr/>
      <dgm:t>
        <a:bodyPr/>
        <a:lstStyle/>
        <a:p>
          <a:endParaRPr lang="en-US"/>
        </a:p>
      </dgm:t>
    </dgm:pt>
    <dgm:pt modelId="{5299D070-135F-44E4-8CB9-F2AFEFC9C6A2}" type="sibTrans" cxnId="{6AAAA7B4-F7DE-4942-A599-9D7CB140C480}">
      <dgm:prSet/>
      <dgm:spPr/>
      <dgm:t>
        <a:bodyPr/>
        <a:lstStyle/>
        <a:p>
          <a:endParaRPr lang="en-US"/>
        </a:p>
      </dgm:t>
    </dgm:pt>
    <dgm:pt modelId="{B0F7264A-1A95-4BAD-9892-88E4F28950CC}">
      <dgm:prSet phldrT="[Text]"/>
      <dgm:spPr/>
      <dgm:t>
        <a:bodyPr/>
        <a:lstStyle/>
        <a:p>
          <a:r>
            <a:rPr lang="en-US" dirty="0" smtClean="0"/>
            <a:t>Wellness</a:t>
          </a:r>
          <a:endParaRPr lang="en-US" dirty="0"/>
        </a:p>
      </dgm:t>
    </dgm:pt>
    <dgm:pt modelId="{9FE52BCB-17A6-4E87-8EDE-8814A39BCD8D}" type="parTrans" cxnId="{F115F251-A39E-4201-AC12-CD60A74876C5}">
      <dgm:prSet/>
      <dgm:spPr/>
      <dgm:t>
        <a:bodyPr/>
        <a:lstStyle/>
        <a:p>
          <a:endParaRPr lang="en-US"/>
        </a:p>
      </dgm:t>
    </dgm:pt>
    <dgm:pt modelId="{F46B6451-5F96-4BFF-B566-4F4D0EB90CCC}" type="sibTrans" cxnId="{F115F251-A39E-4201-AC12-CD60A74876C5}">
      <dgm:prSet/>
      <dgm:spPr/>
      <dgm:t>
        <a:bodyPr/>
        <a:lstStyle/>
        <a:p>
          <a:endParaRPr lang="en-US"/>
        </a:p>
      </dgm:t>
    </dgm:pt>
    <dgm:pt modelId="{3D58BCAE-EC5A-4532-8E48-66BF4206271E}">
      <dgm:prSet phldrT="[Text]"/>
      <dgm:spPr/>
      <dgm:t>
        <a:bodyPr/>
        <a:lstStyle/>
        <a:p>
          <a:r>
            <a:rPr lang="en-US" dirty="0" smtClean="0"/>
            <a:t>Student Life</a:t>
          </a:r>
          <a:endParaRPr lang="en-US" dirty="0"/>
        </a:p>
      </dgm:t>
    </dgm:pt>
    <dgm:pt modelId="{819D9A5A-F896-4538-8AAE-542CF56166AA}" type="parTrans" cxnId="{1B7D3AAE-B217-4481-9E6F-73E5C849602F}">
      <dgm:prSet/>
      <dgm:spPr/>
      <dgm:t>
        <a:bodyPr/>
        <a:lstStyle/>
        <a:p>
          <a:endParaRPr lang="en-US"/>
        </a:p>
      </dgm:t>
    </dgm:pt>
    <dgm:pt modelId="{84352250-EA59-42FE-9B39-EA5DB3334313}" type="sibTrans" cxnId="{1B7D3AAE-B217-4481-9E6F-73E5C849602F}">
      <dgm:prSet/>
      <dgm:spPr/>
      <dgm:t>
        <a:bodyPr/>
        <a:lstStyle/>
        <a:p>
          <a:endParaRPr lang="en-US"/>
        </a:p>
      </dgm:t>
    </dgm:pt>
    <dgm:pt modelId="{853A86CD-782F-4B57-9EB6-4D2FC13001AC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C320A828-7DF0-4C3D-B023-58F48CA4B21A}" type="parTrans" cxnId="{CC505D1F-8BF8-4E02-9F30-4CA089B7E48A}">
      <dgm:prSet/>
      <dgm:spPr/>
      <dgm:t>
        <a:bodyPr/>
        <a:lstStyle/>
        <a:p>
          <a:endParaRPr lang="en-US"/>
        </a:p>
      </dgm:t>
    </dgm:pt>
    <dgm:pt modelId="{0255A356-B32C-4511-BBD2-61F564A2683F}" type="sibTrans" cxnId="{CC505D1F-8BF8-4E02-9F30-4CA089B7E48A}">
      <dgm:prSet/>
      <dgm:spPr/>
      <dgm:t>
        <a:bodyPr/>
        <a:lstStyle/>
        <a:p>
          <a:endParaRPr lang="en-US"/>
        </a:p>
      </dgm:t>
    </dgm:pt>
    <dgm:pt modelId="{D59F16C3-4639-4835-A313-C22378B7D441}" type="pres">
      <dgm:prSet presAssocID="{17E69D9C-A8E0-45DD-A4D7-2A69B20147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626036-8A13-4AC8-9F8C-845667C8ECE1}" type="pres">
      <dgm:prSet presAssocID="{0AA5D886-27F8-43FC-84D6-94FEEE0FA7E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9D95E-FFBC-4090-AB90-73F65C053C95}" type="pres">
      <dgm:prSet presAssocID="{E2DC5A5E-7D38-47AE-A5DC-71C7C6D86114}" presName="sibTrans" presStyleCnt="0"/>
      <dgm:spPr/>
    </dgm:pt>
    <dgm:pt modelId="{F9D73834-E841-4C3A-9534-F0F329D9E47D}" type="pres">
      <dgm:prSet presAssocID="{84885865-EDD3-4E75-BCA6-5F288C05E4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EB55A-EEA1-48E1-AAFA-CFBD40ECD0DD}" type="pres">
      <dgm:prSet presAssocID="{E2FE8C38-0673-4678-B5A8-749CD6C0C666}" presName="sibTrans" presStyleCnt="0"/>
      <dgm:spPr/>
    </dgm:pt>
    <dgm:pt modelId="{D6EA1CE7-9DDE-4FFD-ADB2-AAC1D469FFF9}" type="pres">
      <dgm:prSet presAssocID="{5F7B696E-C48E-436C-92F2-3BEFE75AD1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AA8AA-D25D-4F21-8C04-C3F463222FF0}" type="pres">
      <dgm:prSet presAssocID="{5299D070-135F-44E4-8CB9-F2AFEFC9C6A2}" presName="sibTrans" presStyleCnt="0"/>
      <dgm:spPr/>
    </dgm:pt>
    <dgm:pt modelId="{6510DF8D-04C4-476D-B4B4-05F948C8CE44}" type="pres">
      <dgm:prSet presAssocID="{B0F7264A-1A95-4BAD-9892-88E4F28950C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518F6-EF84-4538-8909-EC1EBA33098B}" type="pres">
      <dgm:prSet presAssocID="{F46B6451-5F96-4BFF-B566-4F4D0EB90CCC}" presName="sibTrans" presStyleCnt="0"/>
      <dgm:spPr/>
    </dgm:pt>
    <dgm:pt modelId="{79A65496-B136-4DE4-98EE-0F1D719F59E9}" type="pres">
      <dgm:prSet presAssocID="{3D58BCAE-EC5A-4532-8E48-66BF4206271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C9DA5-BC02-4BC1-86AB-EAE972423542}" type="pres">
      <dgm:prSet presAssocID="{84352250-EA59-42FE-9B39-EA5DB3334313}" presName="sibTrans" presStyleCnt="0"/>
      <dgm:spPr/>
    </dgm:pt>
    <dgm:pt modelId="{D7A2F55C-DE8C-430E-9BD9-AD9CB31FE463}" type="pres">
      <dgm:prSet presAssocID="{853A86CD-782F-4B57-9EB6-4D2FC13001A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AB4B8B-79ED-4044-9E89-498CBB8B5656}" type="presOf" srcId="{853A86CD-782F-4B57-9EB6-4D2FC13001AC}" destId="{D7A2F55C-DE8C-430E-9BD9-AD9CB31FE463}" srcOrd="0" destOrd="0" presId="urn:microsoft.com/office/officeart/2005/8/layout/default"/>
    <dgm:cxn modelId="{E35417A4-D844-4400-8E88-000BA472300A}" srcId="{17E69D9C-A8E0-45DD-A4D7-2A69B2014744}" destId="{84885865-EDD3-4E75-BCA6-5F288C05E497}" srcOrd="1" destOrd="0" parTransId="{65057B2D-4BAC-46E0-9057-EE33BEEAD349}" sibTransId="{E2FE8C38-0673-4678-B5A8-749CD6C0C666}"/>
    <dgm:cxn modelId="{D3A9CE42-5D96-453A-A11C-9F54BA3544E0}" type="presOf" srcId="{84885865-EDD3-4E75-BCA6-5F288C05E497}" destId="{F9D73834-E841-4C3A-9534-F0F329D9E47D}" srcOrd="0" destOrd="0" presId="urn:microsoft.com/office/officeart/2005/8/layout/default"/>
    <dgm:cxn modelId="{890F3E95-7892-49BA-B265-460CE9DA966F}" type="presOf" srcId="{5F7B696E-C48E-436C-92F2-3BEFE75AD189}" destId="{D6EA1CE7-9DDE-4FFD-ADB2-AAC1D469FFF9}" srcOrd="0" destOrd="0" presId="urn:microsoft.com/office/officeart/2005/8/layout/default"/>
    <dgm:cxn modelId="{2A3A9550-A99E-4C8F-BC68-7E232B7B583A}" type="presOf" srcId="{3D58BCAE-EC5A-4532-8E48-66BF4206271E}" destId="{79A65496-B136-4DE4-98EE-0F1D719F59E9}" srcOrd="0" destOrd="0" presId="urn:microsoft.com/office/officeart/2005/8/layout/default"/>
    <dgm:cxn modelId="{6AAAA7B4-F7DE-4942-A599-9D7CB140C480}" srcId="{17E69D9C-A8E0-45DD-A4D7-2A69B2014744}" destId="{5F7B696E-C48E-436C-92F2-3BEFE75AD189}" srcOrd="2" destOrd="0" parTransId="{301CE628-D888-45C4-B93B-B4FEC976EA29}" sibTransId="{5299D070-135F-44E4-8CB9-F2AFEFC9C6A2}"/>
    <dgm:cxn modelId="{BA7A64EB-0611-4B56-B099-DF54378E058C}" type="presOf" srcId="{0AA5D886-27F8-43FC-84D6-94FEEE0FA7E9}" destId="{35626036-8A13-4AC8-9F8C-845667C8ECE1}" srcOrd="0" destOrd="0" presId="urn:microsoft.com/office/officeart/2005/8/layout/default"/>
    <dgm:cxn modelId="{96E4CA1F-D6E0-4689-B157-B4B1C081DDBD}" type="presOf" srcId="{B0F7264A-1A95-4BAD-9892-88E4F28950CC}" destId="{6510DF8D-04C4-476D-B4B4-05F948C8CE44}" srcOrd="0" destOrd="0" presId="urn:microsoft.com/office/officeart/2005/8/layout/default"/>
    <dgm:cxn modelId="{F115F251-A39E-4201-AC12-CD60A74876C5}" srcId="{17E69D9C-A8E0-45DD-A4D7-2A69B2014744}" destId="{B0F7264A-1A95-4BAD-9892-88E4F28950CC}" srcOrd="3" destOrd="0" parTransId="{9FE52BCB-17A6-4E87-8EDE-8814A39BCD8D}" sibTransId="{F46B6451-5F96-4BFF-B566-4F4D0EB90CCC}"/>
    <dgm:cxn modelId="{4574B713-AAF6-496A-BCF3-D0D0B2AA5B99}" srcId="{17E69D9C-A8E0-45DD-A4D7-2A69B2014744}" destId="{0AA5D886-27F8-43FC-84D6-94FEEE0FA7E9}" srcOrd="0" destOrd="0" parTransId="{60CD7AF3-CF09-4DB2-9BD7-5D421646D503}" sibTransId="{E2DC5A5E-7D38-47AE-A5DC-71C7C6D86114}"/>
    <dgm:cxn modelId="{CC505D1F-8BF8-4E02-9F30-4CA089B7E48A}" srcId="{17E69D9C-A8E0-45DD-A4D7-2A69B2014744}" destId="{853A86CD-782F-4B57-9EB6-4D2FC13001AC}" srcOrd="5" destOrd="0" parTransId="{C320A828-7DF0-4C3D-B023-58F48CA4B21A}" sibTransId="{0255A356-B32C-4511-BBD2-61F564A2683F}"/>
    <dgm:cxn modelId="{1B7D3AAE-B217-4481-9E6F-73E5C849602F}" srcId="{17E69D9C-A8E0-45DD-A4D7-2A69B2014744}" destId="{3D58BCAE-EC5A-4532-8E48-66BF4206271E}" srcOrd="4" destOrd="0" parTransId="{819D9A5A-F896-4538-8AAE-542CF56166AA}" sibTransId="{84352250-EA59-42FE-9B39-EA5DB3334313}"/>
    <dgm:cxn modelId="{E7675895-A8C7-47ED-A6FD-5A4750BD9C39}" type="presOf" srcId="{17E69D9C-A8E0-45DD-A4D7-2A69B2014744}" destId="{D59F16C3-4639-4835-A313-C22378B7D441}" srcOrd="0" destOrd="0" presId="urn:microsoft.com/office/officeart/2005/8/layout/default"/>
    <dgm:cxn modelId="{38B2525F-B03B-4627-A40B-DCD78561A1E8}" type="presParOf" srcId="{D59F16C3-4639-4835-A313-C22378B7D441}" destId="{35626036-8A13-4AC8-9F8C-845667C8ECE1}" srcOrd="0" destOrd="0" presId="urn:microsoft.com/office/officeart/2005/8/layout/default"/>
    <dgm:cxn modelId="{9F869D76-4600-4AFF-8758-BAF87BB27663}" type="presParOf" srcId="{D59F16C3-4639-4835-A313-C22378B7D441}" destId="{4BF9D95E-FFBC-4090-AB90-73F65C053C95}" srcOrd="1" destOrd="0" presId="urn:microsoft.com/office/officeart/2005/8/layout/default"/>
    <dgm:cxn modelId="{F2A4EC43-7FBE-47FA-B52C-FC3B6BD280EA}" type="presParOf" srcId="{D59F16C3-4639-4835-A313-C22378B7D441}" destId="{F9D73834-E841-4C3A-9534-F0F329D9E47D}" srcOrd="2" destOrd="0" presId="urn:microsoft.com/office/officeart/2005/8/layout/default"/>
    <dgm:cxn modelId="{BC3CE1B5-207D-4A54-9A9F-40E5E907D90C}" type="presParOf" srcId="{D59F16C3-4639-4835-A313-C22378B7D441}" destId="{2BEEB55A-EEA1-48E1-AAFA-CFBD40ECD0DD}" srcOrd="3" destOrd="0" presId="urn:microsoft.com/office/officeart/2005/8/layout/default"/>
    <dgm:cxn modelId="{8EEDA897-D27E-414E-A44D-7011B3A6C2A0}" type="presParOf" srcId="{D59F16C3-4639-4835-A313-C22378B7D441}" destId="{D6EA1CE7-9DDE-4FFD-ADB2-AAC1D469FFF9}" srcOrd="4" destOrd="0" presId="urn:microsoft.com/office/officeart/2005/8/layout/default"/>
    <dgm:cxn modelId="{D82D0A3C-697A-43E3-85D4-60D70F9C1EF2}" type="presParOf" srcId="{D59F16C3-4639-4835-A313-C22378B7D441}" destId="{490AA8AA-D25D-4F21-8C04-C3F463222FF0}" srcOrd="5" destOrd="0" presId="urn:microsoft.com/office/officeart/2005/8/layout/default"/>
    <dgm:cxn modelId="{FBC89CB2-D065-49FC-A4C6-93C234A0D68D}" type="presParOf" srcId="{D59F16C3-4639-4835-A313-C22378B7D441}" destId="{6510DF8D-04C4-476D-B4B4-05F948C8CE44}" srcOrd="6" destOrd="0" presId="urn:microsoft.com/office/officeart/2005/8/layout/default"/>
    <dgm:cxn modelId="{16E8BAFE-F32E-452C-B31E-C8911AF85B5E}" type="presParOf" srcId="{D59F16C3-4639-4835-A313-C22378B7D441}" destId="{546518F6-EF84-4538-8909-EC1EBA33098B}" srcOrd="7" destOrd="0" presId="urn:microsoft.com/office/officeart/2005/8/layout/default"/>
    <dgm:cxn modelId="{274A477C-51E5-4456-B2B7-12E06D8D64E0}" type="presParOf" srcId="{D59F16C3-4639-4835-A313-C22378B7D441}" destId="{79A65496-B136-4DE4-98EE-0F1D719F59E9}" srcOrd="8" destOrd="0" presId="urn:microsoft.com/office/officeart/2005/8/layout/default"/>
    <dgm:cxn modelId="{198AAB5D-2F0C-499E-B66C-2F41AEAC9D41}" type="presParOf" srcId="{D59F16C3-4639-4835-A313-C22378B7D441}" destId="{ED3C9DA5-BC02-4BC1-86AB-EAE972423542}" srcOrd="9" destOrd="0" presId="urn:microsoft.com/office/officeart/2005/8/layout/default"/>
    <dgm:cxn modelId="{49321A82-7F05-4297-9C75-B1E342EAC2AB}" type="presParOf" srcId="{D59F16C3-4639-4835-A313-C22378B7D441}" destId="{D7A2F55C-DE8C-430E-9BD9-AD9CB31FE4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r>
            <a:rPr lang="en-US" dirty="0" smtClean="0"/>
            <a:t>Share Concern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r>
            <a:rPr lang="en-US" dirty="0" smtClean="0"/>
            <a:t>Offer Assistance</a:t>
          </a:r>
          <a:endParaRPr lang="en-US" dirty="0"/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n-US"/>
        </a:p>
      </dgm:t>
    </dgm:pt>
    <dgm:pt modelId="{7133ECF5-4190-4604-AA2F-03C9A0A9210F}">
      <dgm:prSet phldrT="[Text]"/>
      <dgm:spPr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r>
            <a:rPr lang="en-US" dirty="0" smtClean="0"/>
            <a:t>Student Persistence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r>
            <a:rPr lang="en-US" dirty="0" smtClean="0"/>
            <a:t>Enter more details in alert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r>
            <a:rPr lang="en-US" dirty="0" smtClean="0"/>
            <a:t>Tell us if you’ve interacted with the student on this concern</a:t>
          </a:r>
          <a:endParaRPr lang="en-US" dirty="0"/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n-US"/>
        </a:p>
      </dgm:t>
    </dgm:pt>
    <dgm:pt modelId="{7133ECF5-4190-4604-AA2F-03C9A0A9210F}">
      <dgm:prSet phldrT="[Text]"/>
      <dgm:spPr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r>
            <a:rPr lang="en-US" dirty="0" smtClean="0"/>
            <a:t>Submit Alert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0EBC47-21A8-40DF-85C6-AF1F4668F0BD}" type="presOf" srcId="{095A5E99-E976-4550-8F80-53CC813F2F5A}" destId="{124EF20B-D98C-45B2-BB13-7B93B5373CEB}" srcOrd="0" destOrd="0" presId="urn:microsoft.com/office/officeart/2005/8/layout/vProcess5"/>
    <dgm:cxn modelId="{5FD66544-16B2-4B99-9DC5-AD33763ED5EB}" type="presOf" srcId="{B3EFD4A5-9FA1-4ABE-B722-05162509509B}" destId="{62643EF2-016C-41F1-8CBC-398422A85727}" srcOrd="0" destOrd="0" presId="urn:microsoft.com/office/officeart/2005/8/layout/vProcess5"/>
    <dgm:cxn modelId="{91830A69-0814-4C30-A8A1-6D242A8E66AD}" type="presOf" srcId="{8EC937D8-BD76-4A12-A3E5-900D5C1E2E05}" destId="{CA544AF7-F7B2-4CA5-9251-B4CDB8D06634}" srcOrd="0" destOrd="0" presId="urn:microsoft.com/office/officeart/2005/8/layout/vProcess5"/>
    <dgm:cxn modelId="{7EE644BD-5215-4CD8-BB91-083AB66C7197}" type="presOf" srcId="{7133ECF5-4190-4604-AA2F-03C9A0A9210F}" destId="{2AE92D3F-F0FA-45DD-BB60-4C6FBC6BC016}" srcOrd="0" destOrd="0" presId="urn:microsoft.com/office/officeart/2005/8/layout/vProcess5"/>
    <dgm:cxn modelId="{C4485AB4-A6DD-418E-A69C-7A48AAE4A8B1}" type="presOf" srcId="{095A5E99-E976-4550-8F80-53CC813F2F5A}" destId="{7A2F6994-DA87-4497-BFC7-DD9D6EC5315F}" srcOrd="1" destOrd="0" presId="urn:microsoft.com/office/officeart/2005/8/layout/vProcess5"/>
    <dgm:cxn modelId="{1FE6D84D-0F57-4379-BF1A-58F376F1D0CD}" type="presOf" srcId="{8877691F-1B60-4485-9174-DDEC7EE68B70}" destId="{9CA877D8-99F8-40A0-89E9-59A61C9A70F4}" srcOrd="0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301332AE-F44F-4F62-BF9F-86DE4F0BFF56}" type="presOf" srcId="{CD7942A0-B7D2-4B14-8FEA-55FC702F5BE7}" destId="{1D84D8B6-AB32-4491-B5D2-EFE3D7668B88}" srcOrd="0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FED8EA54-7406-4F9F-B312-3BCB6F90A62C}" type="presOf" srcId="{8EC937D8-BD76-4A12-A3E5-900D5C1E2E05}" destId="{916C48CB-E452-4B79-A9B9-4C9A90B47960}" srcOrd="1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155B9DA0-6061-4474-A7DB-08DAD410980B}" type="presOf" srcId="{7133ECF5-4190-4604-AA2F-03C9A0A9210F}" destId="{A31D264E-E285-4E5C-8EB7-762CD501BE72}" srcOrd="1" destOrd="0" presId="urn:microsoft.com/office/officeart/2005/8/layout/vProcess5"/>
    <dgm:cxn modelId="{0D32E2CC-FB79-4162-BD6B-B0D3637519A4}" type="presParOf" srcId="{1D84D8B6-AB32-4491-B5D2-EFE3D7668B88}" destId="{3E0E8213-E460-4EB7-9A92-C2B1CC553F0D}" srcOrd="0" destOrd="0" presId="urn:microsoft.com/office/officeart/2005/8/layout/vProcess5"/>
    <dgm:cxn modelId="{9253006C-4B29-410E-9014-0EEC0E8130D1}" type="presParOf" srcId="{1D84D8B6-AB32-4491-B5D2-EFE3D7668B88}" destId="{124EF20B-D98C-45B2-BB13-7B93B5373CEB}" srcOrd="1" destOrd="0" presId="urn:microsoft.com/office/officeart/2005/8/layout/vProcess5"/>
    <dgm:cxn modelId="{2296E2F7-19CD-4316-B3EA-07914DB1B0F2}" type="presParOf" srcId="{1D84D8B6-AB32-4491-B5D2-EFE3D7668B88}" destId="{CA544AF7-F7B2-4CA5-9251-B4CDB8D06634}" srcOrd="2" destOrd="0" presId="urn:microsoft.com/office/officeart/2005/8/layout/vProcess5"/>
    <dgm:cxn modelId="{B27237E0-CA1D-42B5-AB10-2A3D01C1374B}" type="presParOf" srcId="{1D84D8B6-AB32-4491-B5D2-EFE3D7668B88}" destId="{2AE92D3F-F0FA-45DD-BB60-4C6FBC6BC016}" srcOrd="3" destOrd="0" presId="urn:microsoft.com/office/officeart/2005/8/layout/vProcess5"/>
    <dgm:cxn modelId="{4CD0AD40-0788-43C1-9E79-DE9D24A0090D}" type="presParOf" srcId="{1D84D8B6-AB32-4491-B5D2-EFE3D7668B88}" destId="{9CA877D8-99F8-40A0-89E9-59A61C9A70F4}" srcOrd="4" destOrd="0" presId="urn:microsoft.com/office/officeart/2005/8/layout/vProcess5"/>
    <dgm:cxn modelId="{2BB7F7E2-099D-42CF-B15A-92BC9980C8D9}" type="presParOf" srcId="{1D84D8B6-AB32-4491-B5D2-EFE3D7668B88}" destId="{62643EF2-016C-41F1-8CBC-398422A85727}" srcOrd="5" destOrd="0" presId="urn:microsoft.com/office/officeart/2005/8/layout/vProcess5"/>
    <dgm:cxn modelId="{52EDF342-D5B1-4F6E-B60B-C899FC7D1429}" type="presParOf" srcId="{1D84D8B6-AB32-4491-B5D2-EFE3D7668B88}" destId="{7A2F6994-DA87-4497-BFC7-DD9D6EC5315F}" srcOrd="6" destOrd="0" presId="urn:microsoft.com/office/officeart/2005/8/layout/vProcess5"/>
    <dgm:cxn modelId="{6EE9F60F-E965-487F-B30B-AE18401757C1}" type="presParOf" srcId="{1D84D8B6-AB32-4491-B5D2-EFE3D7668B88}" destId="{916C48CB-E452-4B79-A9B9-4C9A90B47960}" srcOrd="7" destOrd="0" presId="urn:microsoft.com/office/officeart/2005/8/layout/vProcess5"/>
    <dgm:cxn modelId="{67AE253E-0509-4927-965C-8723E9BC758B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7/5/2017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7/5/2017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9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6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35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86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3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2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72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70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86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42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61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6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2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9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6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78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6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gDlx1BbI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12" y="584200"/>
            <a:ext cx="10439400" cy="2000251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OOPS! – I’ve Been Injured in a Rodeo</a:t>
            </a:r>
            <a:endParaRPr lang="en-US" sz="5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EARLY ALERTS &amp; STUDENT SUCCESS AT </a:t>
            </a:r>
          </a:p>
          <a:p>
            <a:pPr algn="ctr"/>
            <a:r>
              <a:rPr lang="en-US" dirty="0" smtClean="0"/>
              <a:t>TRINITY WESTERN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Weak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9904729" cy="4465320"/>
          </a:xfrm>
        </p:spPr>
        <p:txBody>
          <a:bodyPr/>
          <a:lstStyle/>
          <a:p>
            <a:r>
              <a:rPr lang="en-US" dirty="0" smtClean="0"/>
              <a:t>Launch of core systems of Jenzabar EX in 2014</a:t>
            </a:r>
          </a:p>
          <a:p>
            <a:r>
              <a:rPr lang="en-US" dirty="0" smtClean="0"/>
              <a:t>Summer 2015 – began implementation of Student Care module</a:t>
            </a:r>
          </a:p>
        </p:txBody>
      </p:sp>
    </p:spTree>
    <p:extLst>
      <p:ext uri="{BB962C8B-B14F-4D97-AF65-F5344CB8AC3E}">
        <p14:creationId xmlns:p14="http://schemas.microsoft.com/office/powerpoint/2010/main" val="142265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Weak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5212" y="1701800"/>
            <a:ext cx="10514172" cy="914400"/>
          </a:xfrm>
        </p:spPr>
        <p:txBody>
          <a:bodyPr/>
          <a:lstStyle/>
          <a:p>
            <a:r>
              <a:rPr lang="en-US" dirty="0" smtClean="0"/>
              <a:t>New Student care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8883" y="2717800"/>
            <a:ext cx="10360501" cy="3454400"/>
          </a:xfrm>
        </p:spPr>
        <p:txBody>
          <a:bodyPr/>
          <a:lstStyle/>
          <a:p>
            <a:r>
              <a:rPr lang="en-US" dirty="0" smtClean="0"/>
              <a:t>Integrated into Jenzabar EX</a:t>
            </a:r>
          </a:p>
          <a:p>
            <a:r>
              <a:rPr lang="en-US" dirty="0" smtClean="0"/>
              <a:t>Available to faculty &amp; staff</a:t>
            </a:r>
          </a:p>
          <a:p>
            <a:r>
              <a:rPr lang="en-US" dirty="0" smtClean="0"/>
              <a:t>Customizable, robust information system</a:t>
            </a:r>
          </a:p>
          <a:p>
            <a:r>
              <a:rPr lang="en-US" dirty="0" smtClean="0"/>
              <a:t>Reports, alerts, follow-ups, data,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8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Concerns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431410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35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StudentCare</a:t>
            </a:r>
            <a:r>
              <a:rPr lang="en-US" dirty="0" smtClean="0"/>
              <a:t>: Helping Students Persist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828800"/>
            <a:ext cx="5078677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Campus </a:t>
            </a:r>
            <a:r>
              <a:rPr lang="en-US" dirty="0"/>
              <a:t>community </a:t>
            </a:r>
            <a:r>
              <a:rPr lang="en-US" dirty="0" smtClean="0"/>
              <a:t>(staff</a:t>
            </a:r>
            <a:r>
              <a:rPr lang="en-US" dirty="0"/>
              <a:t>, faculty, </a:t>
            </a:r>
            <a:r>
              <a:rPr lang="en-US" dirty="0" smtClean="0"/>
              <a:t> </a:t>
            </a:r>
            <a:r>
              <a:rPr lang="en-US" dirty="0"/>
              <a:t>athletic team </a:t>
            </a:r>
            <a:r>
              <a:rPr lang="en-US" dirty="0" smtClean="0"/>
              <a:t>coaches) </a:t>
            </a:r>
            <a:r>
              <a:rPr lang="en-US" dirty="0"/>
              <a:t>submit an alert about a student concern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Early </a:t>
            </a:r>
            <a:r>
              <a:rPr lang="en-US" dirty="0"/>
              <a:t>alert system </a:t>
            </a:r>
            <a:r>
              <a:rPr lang="en-US" dirty="0" smtClean="0"/>
              <a:t>shares </a:t>
            </a:r>
            <a:r>
              <a:rPr lang="en-US" dirty="0"/>
              <a:t>student concerns with appropriate </a:t>
            </a:r>
            <a:r>
              <a:rPr lang="en-US" dirty="0" smtClean="0"/>
              <a:t>team members who </a:t>
            </a:r>
            <a:r>
              <a:rPr lang="en-US" dirty="0"/>
              <a:t>can provide care &amp; support.</a:t>
            </a:r>
            <a:endParaRPr lang="en-US" sz="2200" dirty="0"/>
          </a:p>
          <a:p>
            <a:endParaRPr lang="en-US" sz="2200" dirty="0"/>
          </a:p>
          <a:p>
            <a:r>
              <a:rPr lang="en-US" dirty="0"/>
              <a:t>Goal: helping students to overcome barriers so they can persist to graduation.</a:t>
            </a:r>
          </a:p>
        </p:txBody>
      </p:sp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6484018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Submitter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8525"/>
          <a:stretch/>
        </p:blipFill>
        <p:spPr>
          <a:xfrm>
            <a:off x="7389812" y="1676400"/>
            <a:ext cx="4267200" cy="257207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18883" y="1706880"/>
            <a:ext cx="5078677" cy="4465320"/>
          </a:xfrm>
          <a:prstGeom prst="rect">
            <a:avLst/>
          </a:prstGeom>
        </p:spPr>
        <p:txBody>
          <a:bodyPr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Submitter prompted to provide:</a:t>
            </a:r>
          </a:p>
          <a:p>
            <a:pPr lvl="1"/>
            <a:r>
              <a:rPr lang="en-US" dirty="0" smtClean="0"/>
              <a:t>Relationship to student</a:t>
            </a:r>
          </a:p>
          <a:p>
            <a:pPr lvl="1"/>
            <a:r>
              <a:rPr lang="en-US" dirty="0" smtClean="0"/>
              <a:t>Category of concern</a:t>
            </a:r>
          </a:p>
          <a:p>
            <a:pPr lvl="1"/>
            <a:r>
              <a:rPr lang="en-US" dirty="0" smtClean="0"/>
              <a:t>Severity of issue (high to low)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…Then Add Details</a:t>
            </a:r>
            <a:endParaRPr lang="en-US" dirty="0"/>
          </a:p>
        </p:txBody>
      </p:sp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8323762"/>
              </p:ext>
            </p:extLst>
          </p:nvPr>
        </p:nvGraphicFramePr>
        <p:xfrm>
          <a:off x="3884612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83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9828529" cy="4465320"/>
          </a:xfrm>
        </p:spPr>
        <p:txBody>
          <a:bodyPr/>
          <a:lstStyle/>
          <a:p>
            <a:r>
              <a:rPr lang="en-US" dirty="0" smtClean="0"/>
              <a:t>Assigned to team member</a:t>
            </a:r>
          </a:p>
          <a:p>
            <a:r>
              <a:rPr lang="en-US" dirty="0" smtClean="0"/>
              <a:t>Team member forwards appropriate information to the right person, or interacts with student directly</a:t>
            </a:r>
          </a:p>
          <a:p>
            <a:r>
              <a:rPr lang="en-US" dirty="0" smtClean="0"/>
              <a:t>Student is connected to appropriate services</a:t>
            </a:r>
          </a:p>
          <a:p>
            <a:r>
              <a:rPr lang="en-US" dirty="0" smtClean="0"/>
              <a:t>Team member may follow up directly with person submitting alert through the system, or will close alert when resolved.</a:t>
            </a:r>
          </a:p>
          <a:p>
            <a:r>
              <a:rPr lang="en-US" dirty="0" smtClean="0"/>
              <a:t>Administrator can see outstanding alerts and send prompts to team members, as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 smtClean="0">
                <a:solidFill>
                  <a:schemeClr val="tx1"/>
                </a:solidFill>
              </a:rPr>
              <a:t>How </a:t>
            </a:r>
            <a:r>
              <a:rPr lang="en-US" sz="3600" cap="none" dirty="0">
                <a:solidFill>
                  <a:schemeClr val="tx1"/>
                </a:solidFill>
              </a:rPr>
              <a:t>It </a:t>
            </a:r>
            <a:r>
              <a:rPr lang="en-US" sz="3600" cap="none" dirty="0" smtClean="0">
                <a:solidFill>
                  <a:schemeClr val="tx1"/>
                </a:solidFill>
              </a:rPr>
              <a:t>Works: Example</a:t>
            </a:r>
            <a:endParaRPr lang="en-US" sz="3600" cap="none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827212" y="1676460"/>
            <a:ext cx="3657600" cy="12191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" name="TextBox 30"/>
          <p:cNvSpPr txBox="1"/>
          <p:nvPr/>
        </p:nvSpPr>
        <p:spPr>
          <a:xfrm>
            <a:off x="1942147" y="1711464"/>
            <a:ext cx="3542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Faculty member submits ‘wellness’ alert</a:t>
            </a:r>
          </a:p>
          <a:p>
            <a:endParaRPr lang="en-US" sz="2200" dirty="0"/>
          </a:p>
        </p:txBody>
      </p:sp>
      <p:grpSp>
        <p:nvGrpSpPr>
          <p:cNvPr id="12" name="Group 11"/>
          <p:cNvGrpSpPr/>
          <p:nvPr/>
        </p:nvGrpSpPr>
        <p:grpSpPr>
          <a:xfrm rot="16200000">
            <a:off x="5376013" y="1875184"/>
            <a:ext cx="870799" cy="870799"/>
            <a:chOff x="3445850" y="1015932"/>
            <a:chExt cx="870799" cy="870799"/>
          </a:xfrm>
        </p:grpSpPr>
        <p:sp>
          <p:nvSpPr>
            <p:cNvPr id="13" name="Down Arrow 12"/>
            <p:cNvSpPr/>
            <p:nvPr/>
          </p:nvSpPr>
          <p:spPr>
            <a:xfrm>
              <a:off x="3445850" y="1015932"/>
              <a:ext cx="870799" cy="87079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Down Arrow 4"/>
            <p:cNvSpPr/>
            <p:nvPr/>
          </p:nvSpPr>
          <p:spPr>
            <a:xfrm>
              <a:off x="3641780" y="1015932"/>
              <a:ext cx="478939" cy="655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6399212" y="1676400"/>
            <a:ext cx="3657600" cy="12191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TextBox 34"/>
          <p:cNvSpPr txBox="1"/>
          <p:nvPr/>
        </p:nvSpPr>
        <p:spPr>
          <a:xfrm>
            <a:off x="6514147" y="1711404"/>
            <a:ext cx="3542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‘Wellness’ team member receives notification</a:t>
            </a:r>
          </a:p>
          <a:p>
            <a:endParaRPr lang="en-US" sz="2200" dirty="0"/>
          </a:p>
        </p:txBody>
      </p:sp>
      <p:sp>
        <p:nvSpPr>
          <p:cNvPr id="36" name="Rounded Rectangle 35"/>
          <p:cNvSpPr/>
          <p:nvPr/>
        </p:nvSpPr>
        <p:spPr>
          <a:xfrm>
            <a:off x="6399212" y="3429060"/>
            <a:ext cx="3657600" cy="12191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7" name="TextBox 36"/>
          <p:cNvSpPr txBox="1"/>
          <p:nvPr/>
        </p:nvSpPr>
        <p:spPr>
          <a:xfrm>
            <a:off x="6514147" y="3464064"/>
            <a:ext cx="3542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Assesses alert as </a:t>
            </a:r>
            <a:r>
              <a:rPr lang="en-US" sz="2200" b="1" dirty="0" smtClean="0"/>
              <a:t>physical health</a:t>
            </a:r>
            <a:r>
              <a:rPr lang="en-US" sz="2200" dirty="0" smtClean="0"/>
              <a:t> issue; forwards to student’s RD</a:t>
            </a:r>
            <a:endParaRPr lang="en-US" sz="2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9033613" y="2634401"/>
            <a:ext cx="870799" cy="870799"/>
            <a:chOff x="3445850" y="1015932"/>
            <a:chExt cx="870799" cy="870799"/>
          </a:xfrm>
        </p:grpSpPr>
        <p:sp>
          <p:nvSpPr>
            <p:cNvPr id="19" name="Down Arrow 18"/>
            <p:cNvSpPr/>
            <p:nvPr/>
          </p:nvSpPr>
          <p:spPr>
            <a:xfrm>
              <a:off x="3445850" y="1015932"/>
              <a:ext cx="870799" cy="87079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Down Arrow 4"/>
            <p:cNvSpPr/>
            <p:nvPr/>
          </p:nvSpPr>
          <p:spPr>
            <a:xfrm>
              <a:off x="3641780" y="1015932"/>
              <a:ext cx="478939" cy="655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5637212" y="3581400"/>
            <a:ext cx="870799" cy="870799"/>
            <a:chOff x="3445850" y="1015932"/>
            <a:chExt cx="870799" cy="870799"/>
          </a:xfrm>
        </p:grpSpPr>
        <p:sp>
          <p:nvSpPr>
            <p:cNvPr id="25" name="Down Arrow 24"/>
            <p:cNvSpPr/>
            <p:nvPr/>
          </p:nvSpPr>
          <p:spPr>
            <a:xfrm>
              <a:off x="3445850" y="1015932"/>
              <a:ext cx="870799" cy="87079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Down Arrow 4"/>
            <p:cNvSpPr/>
            <p:nvPr/>
          </p:nvSpPr>
          <p:spPr>
            <a:xfrm>
              <a:off x="3641780" y="1015932"/>
              <a:ext cx="478939" cy="655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1827212" y="3429060"/>
            <a:ext cx="3657600" cy="12191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9" name="TextBox 38"/>
          <p:cNvSpPr txBox="1"/>
          <p:nvPr/>
        </p:nvSpPr>
        <p:spPr>
          <a:xfrm>
            <a:off x="1942147" y="3464064"/>
            <a:ext cx="3542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RD follows up with student; ensures s/he is seen by medical staff</a:t>
            </a:r>
            <a:endParaRPr lang="en-US" sz="2200" dirty="0"/>
          </a:p>
        </p:txBody>
      </p:sp>
      <p:sp>
        <p:nvSpPr>
          <p:cNvPr id="43" name="Rounded Rectangle 42"/>
          <p:cNvSpPr/>
          <p:nvPr/>
        </p:nvSpPr>
        <p:spPr>
          <a:xfrm>
            <a:off x="1827212" y="5257800"/>
            <a:ext cx="3657600" cy="12191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4" name="TextBox 43"/>
          <p:cNvSpPr txBox="1"/>
          <p:nvPr/>
        </p:nvSpPr>
        <p:spPr>
          <a:xfrm>
            <a:off x="1942147" y="5292804"/>
            <a:ext cx="35426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When student is in care, or situation resolved, RD marks alert as resolved</a:t>
            </a:r>
            <a:endParaRPr lang="en-US" sz="22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4461613" y="4419600"/>
            <a:ext cx="870799" cy="870799"/>
            <a:chOff x="3445850" y="1015932"/>
            <a:chExt cx="870799" cy="870799"/>
          </a:xfrm>
        </p:grpSpPr>
        <p:sp>
          <p:nvSpPr>
            <p:cNvPr id="41" name="Down Arrow 40"/>
            <p:cNvSpPr/>
            <p:nvPr/>
          </p:nvSpPr>
          <p:spPr>
            <a:xfrm>
              <a:off x="3445850" y="1015932"/>
              <a:ext cx="870799" cy="870799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Down Arrow 4"/>
            <p:cNvSpPr/>
            <p:nvPr/>
          </p:nvSpPr>
          <p:spPr>
            <a:xfrm>
              <a:off x="3641780" y="1015932"/>
              <a:ext cx="478939" cy="655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9828529" cy="44653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Overall we really like how this system works.  But there has definitely been a learning curve, and not everything has gone smoothly.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good stories</a:t>
            </a:r>
          </a:p>
          <a:p>
            <a:r>
              <a:rPr lang="en-US" dirty="0" smtClean="0"/>
              <a:t>Some bad stories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1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Wins with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9828529" cy="4465320"/>
          </a:xfrm>
        </p:spPr>
        <p:txBody>
          <a:bodyPr/>
          <a:lstStyle/>
          <a:p>
            <a:r>
              <a:rPr lang="en-US" dirty="0" smtClean="0"/>
              <a:t>Improved use, demonstrating care for students by faculty.</a:t>
            </a:r>
          </a:p>
          <a:p>
            <a:r>
              <a:rPr lang="en-US" dirty="0" smtClean="0"/>
              <a:t>Interventions with students much earlier than in past.</a:t>
            </a:r>
          </a:p>
          <a:p>
            <a:r>
              <a:rPr lang="en-US" dirty="0" smtClean="0"/>
              <a:t>Tracking of alerts &amp; outcomes (for general reporting purposes).</a:t>
            </a:r>
          </a:p>
          <a:p>
            <a:r>
              <a:rPr lang="en-US" dirty="0" smtClean="0"/>
              <a:t>Future ability track effectiveness of programs.</a:t>
            </a:r>
          </a:p>
          <a:p>
            <a:r>
              <a:rPr lang="en-US" dirty="0" smtClean="0"/>
              <a:t>Lets us see &amp; support students who have multiple alerts/concerns.</a:t>
            </a:r>
          </a:p>
          <a:p>
            <a:r>
              <a:rPr lang="en-US" dirty="0" smtClean="0"/>
              <a:t>Secure &amp; confidential notifications (configurable).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1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&amp; Introduction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Presenters: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Grant McMillan, Registrar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Emily Greenhalgh, Associate Registrar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with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9828529" cy="4465320"/>
          </a:xfrm>
        </p:spPr>
        <p:txBody>
          <a:bodyPr/>
          <a:lstStyle/>
          <a:p>
            <a:r>
              <a:rPr lang="en-US" dirty="0" smtClean="0"/>
              <a:t>Getting faculty to use it on a regular basis.</a:t>
            </a:r>
          </a:p>
          <a:p>
            <a:r>
              <a:rPr lang="en-US" dirty="0" smtClean="0"/>
              <a:t>Determining how to maintain student confidentiality. </a:t>
            </a:r>
          </a:p>
          <a:p>
            <a:r>
              <a:rPr lang="en-US" dirty="0" smtClean="0"/>
              <a:t>Determining who should respond and how.</a:t>
            </a:r>
          </a:p>
          <a:p>
            <a:r>
              <a:rPr lang="en-US" dirty="0" smtClean="0"/>
              <a:t>Getting the right team members. </a:t>
            </a:r>
          </a:p>
          <a:p>
            <a:r>
              <a:rPr lang="en-US" dirty="0" smtClean="0"/>
              <a:t>Encouraging personal agency of the Student Care Team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4500" cap="all" spc="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10360501" cy="446532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0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www.youtube.com/watch?v=uFgDlx1BbIE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4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Trinity Western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1962</a:t>
            </a:r>
          </a:p>
          <a:p>
            <a:r>
              <a:rPr lang="en-US" dirty="0"/>
              <a:t>O</a:t>
            </a:r>
            <a:r>
              <a:rPr lang="en-US" dirty="0" smtClean="0"/>
              <a:t>ver 4000 students; </a:t>
            </a:r>
            <a:r>
              <a:rPr lang="en-US" dirty="0"/>
              <a:t>Liberal Arts programs</a:t>
            </a:r>
          </a:p>
          <a:p>
            <a:r>
              <a:rPr lang="en-US" dirty="0" smtClean="0"/>
              <a:t>45 Bachelor degrees, </a:t>
            </a:r>
            <a:r>
              <a:rPr lang="en-US" dirty="0" err="1" smtClean="0"/>
              <a:t>eg</a:t>
            </a:r>
            <a:r>
              <a:rPr lang="en-US" dirty="0" smtClean="0"/>
              <a:t>: English, Biology, Chemistry, Business, Nursing, Education</a:t>
            </a:r>
          </a:p>
          <a:p>
            <a:r>
              <a:rPr lang="en-US" dirty="0" smtClean="0"/>
              <a:t>10 Master programs, </a:t>
            </a:r>
            <a:r>
              <a:rPr lang="en-US" dirty="0" err="1" smtClean="0"/>
              <a:t>eg</a:t>
            </a:r>
            <a:r>
              <a:rPr lang="en-US" dirty="0" smtClean="0"/>
              <a:t>: MA, MBA, MS Nursing;  ACTS Seminaries</a:t>
            </a:r>
          </a:p>
          <a:p>
            <a:r>
              <a:rPr lang="en-US" dirty="0" smtClean="0"/>
              <a:t>Campuses in Langley, Richmond, Bellingham &amp; Ottawa</a:t>
            </a:r>
          </a:p>
          <a:p>
            <a:r>
              <a:rPr lang="en-US" dirty="0" smtClean="0"/>
              <a:t>Strong Athletics programs in </a:t>
            </a:r>
            <a:r>
              <a:rPr lang="en-US" dirty="0" err="1" smtClean="0"/>
              <a:t>Usports</a:t>
            </a:r>
            <a:r>
              <a:rPr lang="en-US" dirty="0" smtClean="0"/>
              <a:t> (old CIS) 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TWU Registrar’s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6"/>
            <a:ext cx="9980929" cy="4851403"/>
          </a:xfrm>
        </p:spPr>
        <p:txBody>
          <a:bodyPr/>
          <a:lstStyle/>
          <a:p>
            <a:r>
              <a:rPr lang="en-US" dirty="0" smtClean="0"/>
              <a:t>12 full-time staff members</a:t>
            </a:r>
          </a:p>
          <a:p>
            <a:r>
              <a:rPr lang="en-US" dirty="0" smtClean="0"/>
              <a:t>Reports to Provost</a:t>
            </a:r>
          </a:p>
          <a:p>
            <a:r>
              <a:rPr lang="en-US" dirty="0" smtClean="0"/>
              <a:t>SIS: Jenzabar EX</a:t>
            </a:r>
          </a:p>
          <a:p>
            <a:pPr lvl="1"/>
            <a:r>
              <a:rPr lang="en-US" dirty="0" smtClean="0"/>
              <a:t>Admissions (</a:t>
            </a:r>
            <a:r>
              <a:rPr lang="en-US" dirty="0" err="1" smtClean="0"/>
              <a:t>SalesForce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Student Records/Registration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Accounts/Receivables</a:t>
            </a:r>
          </a:p>
          <a:p>
            <a:pPr lvl="1"/>
            <a:r>
              <a:rPr lang="en-US" dirty="0" smtClean="0"/>
              <a:t>Faculty Portal, Student Portal</a:t>
            </a:r>
          </a:p>
          <a:p>
            <a:pPr lvl="1"/>
            <a:r>
              <a:rPr lang="en-US" dirty="0" smtClean="0"/>
              <a:t>Advising, Graduation</a:t>
            </a:r>
          </a:p>
          <a:p>
            <a:pPr lvl="1"/>
            <a:r>
              <a:rPr lang="en-US" dirty="0" smtClean="0"/>
              <a:t>Finish Line (</a:t>
            </a:r>
            <a:r>
              <a:rPr lang="en-US" dirty="0" err="1" smtClean="0"/>
              <a:t>StudentCare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1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Enrolment Management at TWU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 strong commitment to recruiting new students, with attention on retention, but weak systems supporting SEM </a:t>
            </a:r>
          </a:p>
          <a:p>
            <a:r>
              <a:rPr lang="en-US" dirty="0" smtClean="0"/>
              <a:t>Strong personal commitments, lack of coordination</a:t>
            </a:r>
          </a:p>
          <a:p>
            <a:r>
              <a:rPr lang="en-US" dirty="0" smtClean="0"/>
              <a:t>Growth brings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7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 Data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Strong on recruitment</a:t>
            </a:r>
            <a:endParaRPr lang="en-US" dirty="0"/>
          </a:p>
          <a:p>
            <a:r>
              <a:rPr lang="en-US" dirty="0" smtClean="0"/>
              <a:t>Average on retention</a:t>
            </a:r>
            <a:endParaRPr lang="en-US" dirty="0"/>
          </a:p>
          <a:p>
            <a:r>
              <a:rPr lang="en-US" dirty="0" smtClean="0"/>
              <a:t>Weak systems in place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456935"/>
              </p:ext>
            </p:extLst>
          </p:nvPr>
        </p:nvGraphicFramePr>
        <p:xfrm>
          <a:off x="5713412" y="2712246"/>
          <a:ext cx="5638800" cy="338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 anchor="ctr">
                    <a:solidFill>
                      <a:srgbClr val="008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Recruits</a:t>
                      </a:r>
                      <a:endParaRPr lang="en-US" dirty="0"/>
                    </a:p>
                  </a:txBody>
                  <a:tcPr anchor="ctr">
                    <a:solidFill>
                      <a:srgbClr val="008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Retention to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Yr</a:t>
                      </a:r>
                      <a:endParaRPr lang="en-US" dirty="0"/>
                    </a:p>
                  </a:txBody>
                  <a:tcPr anchor="ctr">
                    <a:solidFill>
                      <a:srgbClr val="008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‘Early Alert’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2438400"/>
            <a:ext cx="5078677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Custom, homebuilt database</a:t>
            </a:r>
          </a:p>
          <a:p>
            <a:r>
              <a:rPr lang="en-US" dirty="0" smtClean="0"/>
              <a:t>Available to faculty only</a:t>
            </a:r>
          </a:p>
          <a:p>
            <a:r>
              <a:rPr lang="en-US" dirty="0" smtClean="0"/>
              <a:t>One-way system: entry &amp; storage only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218882" y="1701800"/>
            <a:ext cx="9980929" cy="914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cap="all" spc="200" dirty="0" smtClean="0">
                <a:solidFill>
                  <a:schemeClr val="accent1"/>
                </a:solidFill>
              </a:rPr>
              <a:t>First Generation early </a:t>
            </a:r>
            <a:r>
              <a:rPr lang="en-US" cap="all" spc="200" dirty="0">
                <a:solidFill>
                  <a:schemeClr val="accent1"/>
                </a:solidFill>
              </a:rPr>
              <a:t>Alert System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425935" y="2438400"/>
            <a:ext cx="5078677" cy="243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“black hole” – what happened to </a:t>
            </a:r>
            <a:r>
              <a:rPr lang="en-US" dirty="0" smtClean="0"/>
              <a:t>my submission?</a:t>
            </a:r>
          </a:p>
          <a:p>
            <a:r>
              <a:rPr lang="en-US" dirty="0" smtClean="0"/>
              <a:t>No accountability for those tasked with follow up</a:t>
            </a:r>
          </a:p>
          <a:p>
            <a:r>
              <a:rPr lang="en-US" dirty="0"/>
              <a:t>Minimal reporting capability</a:t>
            </a: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5168900"/>
            <a:ext cx="9980929" cy="1295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cap="all" spc="200" dirty="0" smtClean="0">
                <a:solidFill>
                  <a:schemeClr val="accent1"/>
                </a:solidFill>
              </a:rPr>
              <a:t>utilized </a:t>
            </a:r>
            <a:r>
              <a:rPr lang="en-US" cap="all" spc="200" dirty="0">
                <a:solidFill>
                  <a:schemeClr val="accent1"/>
                </a:solidFill>
              </a:rPr>
              <a:t>the technology of the </a:t>
            </a:r>
            <a:r>
              <a:rPr lang="en-US" cap="all" spc="200" dirty="0" smtClean="0">
                <a:solidFill>
                  <a:schemeClr val="accent1"/>
                </a:solidFill>
              </a:rPr>
              <a:t>day, but clearly we needed to do better if </a:t>
            </a:r>
            <a:r>
              <a:rPr lang="en-US" cap="all" spc="200" dirty="0">
                <a:solidFill>
                  <a:schemeClr val="accent1"/>
                </a:solidFill>
              </a:rPr>
              <a:t>we were to use an Early Alert system to it’s full benefit.</a:t>
            </a:r>
          </a:p>
        </p:txBody>
      </p:sp>
    </p:spTree>
    <p:extLst>
      <p:ext uri="{BB962C8B-B14F-4D97-AF65-F5344CB8AC3E}">
        <p14:creationId xmlns:p14="http://schemas.microsoft.com/office/powerpoint/2010/main" val="5248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873beb7-5857-4685-be1f-d57550cc96c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432</TotalTime>
  <Words>721</Words>
  <Application>Microsoft Office PowerPoint</Application>
  <PresentationFormat>Custom</PresentationFormat>
  <Paragraphs>153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Tech 16x9</vt:lpstr>
      <vt:lpstr>OOPS! – I’ve Been Injured in a Rodeo</vt:lpstr>
      <vt:lpstr>Welcome &amp; Introduction</vt:lpstr>
      <vt:lpstr>Video</vt:lpstr>
      <vt:lpstr>Quick Overview</vt:lpstr>
      <vt:lpstr>About Trinity Western University</vt:lpstr>
      <vt:lpstr>TWU Registrar’s Office</vt:lpstr>
      <vt:lpstr>Strategic Enrolment Management at TWU</vt:lpstr>
      <vt:lpstr>SEM Data Points</vt:lpstr>
      <vt:lpstr>Enter ‘Early Alert’</vt:lpstr>
      <vt:lpstr>Improving Weak Systems</vt:lpstr>
      <vt:lpstr>Improving Weak Systems</vt:lpstr>
      <vt:lpstr>Types of Concerns</vt:lpstr>
      <vt:lpstr>StudentCare: Helping Students Persist</vt:lpstr>
      <vt:lpstr>Submitter Information</vt:lpstr>
      <vt:lpstr>…Then Add Details</vt:lpstr>
      <vt:lpstr>How It Works</vt:lpstr>
      <vt:lpstr>PowerPoint Presentation</vt:lpstr>
      <vt:lpstr>Outcomes</vt:lpstr>
      <vt:lpstr>Wins with Implementation</vt:lpstr>
      <vt:lpstr>Challenges with Implementation</vt:lpstr>
      <vt:lpstr>Thank you!</vt:lpstr>
    </vt:vector>
  </TitlesOfParts>
  <Company>Trinity Western University 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Grant McMillan</dc:creator>
  <cp:lastModifiedBy>Grant McMillan</cp:lastModifiedBy>
  <cp:revision>37</cp:revision>
  <cp:lastPrinted>2017-06-15T17:53:41Z</cp:lastPrinted>
  <dcterms:created xsi:type="dcterms:W3CDTF">2017-02-22T22:19:05Z</dcterms:created>
  <dcterms:modified xsi:type="dcterms:W3CDTF">2017-07-05T17:58:46Z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